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2"/>
  </p:sldMasterIdLst>
  <p:notesMasterIdLst>
    <p:notesMasterId r:id="rId22"/>
  </p:notesMasterIdLst>
  <p:handoutMasterIdLst>
    <p:handoutMasterId r:id="rId23"/>
  </p:handoutMasterIdLst>
  <p:sldIdLst>
    <p:sldId id="347" r:id="rId3"/>
    <p:sldId id="358" r:id="rId4"/>
    <p:sldId id="359" r:id="rId5"/>
    <p:sldId id="361" r:id="rId6"/>
    <p:sldId id="362" r:id="rId7"/>
    <p:sldId id="363" r:id="rId8"/>
    <p:sldId id="365" r:id="rId9"/>
    <p:sldId id="366" r:id="rId10"/>
    <p:sldId id="367" r:id="rId11"/>
    <p:sldId id="369" r:id="rId12"/>
    <p:sldId id="356" r:id="rId13"/>
    <p:sldId id="355" r:id="rId14"/>
    <p:sldId id="370" r:id="rId15"/>
    <p:sldId id="371" r:id="rId16"/>
    <p:sldId id="372" r:id="rId17"/>
    <p:sldId id="373" r:id="rId18"/>
    <p:sldId id="374" r:id="rId19"/>
    <p:sldId id="375" r:id="rId20"/>
    <p:sldId id="376" r:id="rId21"/>
  </p:sldIdLst>
  <p:sldSz cx="9144000" cy="6858000" type="screen4x3"/>
  <p:notesSz cx="6797675" cy="9926638"/>
  <p:defaultTextStyle>
    <a:lvl1pPr marL="0" algn="l" rtl="0" latinLnBrk="0">
      <a:defRPr kern="1200">
        <a:solidFill>
          <a:schemeClr val="tx1"/>
        </a:solidFill>
        <a:latin typeface="+mn-lt"/>
        <a:ea typeface="+mn-ea"/>
        <a:cs typeface="+mn-cs"/>
      </a:defRPr>
    </a:lvl1pPr>
    <a:lvl2pPr marL="457200" algn="l" rtl="0" latinLnBrk="0">
      <a:defRPr kern="1200">
        <a:solidFill>
          <a:schemeClr val="tx1"/>
        </a:solidFill>
        <a:latin typeface="+mn-lt"/>
        <a:ea typeface="+mn-ea"/>
        <a:cs typeface="+mn-cs"/>
      </a:defRPr>
    </a:lvl2pPr>
    <a:lvl3pPr marL="914400" algn="l" rtl="0" latinLnBrk="0">
      <a:defRPr kern="1200">
        <a:solidFill>
          <a:schemeClr val="tx1"/>
        </a:solidFill>
        <a:latin typeface="+mn-lt"/>
        <a:ea typeface="+mn-ea"/>
        <a:cs typeface="+mn-cs"/>
      </a:defRPr>
    </a:lvl3pPr>
    <a:lvl4pPr marL="1371600" algn="l" rtl="0" latinLnBrk="0">
      <a:defRPr kern="1200">
        <a:solidFill>
          <a:schemeClr val="tx1"/>
        </a:solidFill>
        <a:latin typeface="+mn-lt"/>
        <a:ea typeface="+mn-ea"/>
        <a:cs typeface="+mn-cs"/>
      </a:defRPr>
    </a:lvl4pPr>
    <a:lvl5pPr marL="1828800" algn="l" rtl="0" latinLnBrk="0">
      <a:defRPr kern="1200">
        <a:solidFill>
          <a:schemeClr val="tx1"/>
        </a:solidFill>
        <a:latin typeface="+mn-lt"/>
        <a:ea typeface="+mn-ea"/>
        <a:cs typeface="+mn-cs"/>
      </a:defRPr>
    </a:lvl5pPr>
    <a:lvl6pPr marL="2286000" algn="l" rtl="0" latinLnBrk="0">
      <a:defRPr kern="1200">
        <a:solidFill>
          <a:schemeClr val="tx1"/>
        </a:solidFill>
        <a:latin typeface="+mn-lt"/>
        <a:ea typeface="+mn-ea"/>
        <a:cs typeface="+mn-cs"/>
      </a:defRPr>
    </a:lvl6pPr>
    <a:lvl7pPr marL="2743200" algn="l" rtl="0" latinLnBrk="0">
      <a:defRPr kern="1200">
        <a:solidFill>
          <a:schemeClr val="tx1"/>
        </a:solidFill>
        <a:latin typeface="+mn-lt"/>
        <a:ea typeface="+mn-ea"/>
        <a:cs typeface="+mn-cs"/>
      </a:defRPr>
    </a:lvl7pPr>
    <a:lvl8pPr marL="3200400" algn="l" rtl="0" latinLnBrk="0">
      <a:defRPr kern="1200">
        <a:solidFill>
          <a:schemeClr val="tx1"/>
        </a:solidFill>
        <a:latin typeface="+mn-lt"/>
        <a:ea typeface="+mn-ea"/>
        <a:cs typeface="+mn-cs"/>
      </a:defRPr>
    </a:lvl8pPr>
    <a:lvl9pPr marL="3657600" algn="l" rtl="0" latinLnBrk="0">
      <a:defRPr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6600FF"/>
    <a:srgbClr val="9966FF"/>
    <a:srgbClr val="70AC2E"/>
    <a:srgbClr val="568424"/>
    <a:srgbClr val="2E7BB8"/>
    <a:srgbClr val="3366CB"/>
    <a:srgbClr val="AD403D"/>
    <a:srgbClr val="CD620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9" autoAdjust="0"/>
    <p:restoredTop sz="94730" autoAdjust="0"/>
  </p:normalViewPr>
  <p:slideViewPr>
    <p:cSldViewPr>
      <p:cViewPr varScale="1">
        <p:scale>
          <a:sx n="66" d="100"/>
          <a:sy n="66"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303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latinLnBrk="0">
              <a:defRPr lang="fr-FR" sz="1200"/>
            </a:lvl1pPr>
          </a:lstStyle>
          <a:p>
            <a:fld id="{FFD1CADE-AEED-4DDE-BD69-A5AAEAA37E25}" type="slidenum">
              <a:rPr lang="fr-FR" smtClean="0"/>
              <a:pPr/>
              <a:t>‹N°›</a:t>
            </a:fld>
            <a:endParaRPr lang="fr-FR"/>
          </a:p>
        </p:txBody>
      </p:sp>
    </p:spTree>
    <p:extLst>
      <p:ext uri="{BB962C8B-B14F-4D97-AF65-F5344CB8AC3E}">
        <p14:creationId xmlns:p14="http://schemas.microsoft.com/office/powerpoint/2010/main" val="207598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latinLnBrk="0">
              <a:defRPr lang="fr-F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latinLnBrk="0">
              <a:defRPr lang="fr-FR" sz="1200"/>
            </a:lvl1pPr>
          </a:lstStyle>
          <a:p>
            <a:fld id="{723A9FA1-3575-4E92-A1E6-2209F0D1F4DE}" type="datetimeFigureOut">
              <a:rPr lang="fr-FR"/>
              <a:pPr/>
              <a:t>12/06/2015</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latinLnBrk="0">
              <a:defRPr lang="fr-FR" sz="1200"/>
            </a:lvl1pPr>
          </a:lstStyle>
          <a:p>
            <a:fld id="{ABE1EF58-0341-4939-9227-899A80B03586}" type="slidenum">
              <a:rPr/>
              <a:pPr/>
              <a:t>‹N°›</a:t>
            </a:fld>
            <a:endParaRPr lang="fr-FR"/>
          </a:p>
        </p:txBody>
      </p:sp>
    </p:spTree>
    <p:extLst>
      <p:ext uri="{BB962C8B-B14F-4D97-AF65-F5344CB8AC3E}">
        <p14:creationId xmlns:p14="http://schemas.microsoft.com/office/powerpoint/2010/main" val="2644931132"/>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Tree>
    <p:extLst>
      <p:ext uri="{BB962C8B-B14F-4D97-AF65-F5344CB8AC3E}">
        <p14:creationId xmlns:p14="http://schemas.microsoft.com/office/powerpoint/2010/main" val="35825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Tree>
    <p:extLst>
      <p:ext uri="{BB962C8B-B14F-4D97-AF65-F5344CB8AC3E}">
        <p14:creationId xmlns:p14="http://schemas.microsoft.com/office/powerpoint/2010/main" val="358250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Tree>
    <p:extLst>
      <p:ext uri="{BB962C8B-B14F-4D97-AF65-F5344CB8AC3E}">
        <p14:creationId xmlns:p14="http://schemas.microsoft.com/office/powerpoint/2010/main" val="358250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Tree>
    <p:extLst>
      <p:ext uri="{BB962C8B-B14F-4D97-AF65-F5344CB8AC3E}">
        <p14:creationId xmlns:p14="http://schemas.microsoft.com/office/powerpoint/2010/main" val="358250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Tree>
    <p:extLst>
      <p:ext uri="{BB962C8B-B14F-4D97-AF65-F5344CB8AC3E}">
        <p14:creationId xmlns:p14="http://schemas.microsoft.com/office/powerpoint/2010/main" val="358250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Tree>
    <p:extLst>
      <p:ext uri="{BB962C8B-B14F-4D97-AF65-F5344CB8AC3E}">
        <p14:creationId xmlns:p14="http://schemas.microsoft.com/office/powerpoint/2010/main" val="358250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A33440A-D04E-4FB0-ACBB-D1FD42651063}" type="datetime1">
              <a:rPr lang="fr-FR" smtClean="0"/>
              <a:pPr/>
              <a:t>12/06/2015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E5C7EF4D-DD50-400C-9F04-EB20CB99416E}" type="slidenum">
              <a:rPr lang="fr-FR" sz="2800" smtClean="0">
                <a:solidFill>
                  <a:schemeClr val="tx2"/>
                </a:solidFill>
              </a:rPr>
              <a:pPr/>
              <a:t>‹N°›</a:t>
            </a:fld>
            <a:endParaRPr lang="fr-FR"/>
          </a:p>
        </p:txBody>
      </p:sp>
    </p:spTree>
    <p:extLst>
      <p:ext uri="{BB962C8B-B14F-4D97-AF65-F5344CB8AC3E}">
        <p14:creationId xmlns:p14="http://schemas.microsoft.com/office/powerpoint/2010/main" val="15466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33440A-D04E-4FB0-ACBB-D1FD42651063}" type="datetime1">
              <a:rPr lang="fr-FR" smtClean="0"/>
              <a:pPr/>
              <a:t>12/06/2015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E5C7EF4D-DD50-400C-9F04-EB20CB99416E}" type="slidenum">
              <a:rPr lang="fr-FR" sz="2800" smtClean="0">
                <a:solidFill>
                  <a:schemeClr val="tx2"/>
                </a:solidFill>
              </a:rPr>
              <a:pPr/>
              <a:t>‹N°›</a:t>
            </a:fld>
            <a:endParaRPr lang="fr-FR"/>
          </a:p>
        </p:txBody>
      </p:sp>
    </p:spTree>
    <p:extLst>
      <p:ext uri="{BB962C8B-B14F-4D97-AF65-F5344CB8AC3E}">
        <p14:creationId xmlns:p14="http://schemas.microsoft.com/office/powerpoint/2010/main" val="603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33440A-D04E-4FB0-ACBB-D1FD42651063}" type="datetime1">
              <a:rPr lang="fr-FR" smtClean="0"/>
              <a:pPr/>
              <a:t>12/06/2015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E5C7EF4D-DD50-400C-9F04-EB20CB99416E}" type="slidenum">
              <a:rPr lang="fr-FR" sz="2800" smtClean="0">
                <a:solidFill>
                  <a:schemeClr val="tx2"/>
                </a:solidFill>
              </a:rPr>
              <a:pPr/>
              <a:t>‹N°›</a:t>
            </a:fld>
            <a:endParaRPr lang="fr-FR"/>
          </a:p>
        </p:txBody>
      </p:sp>
    </p:spTree>
    <p:extLst>
      <p:ext uri="{BB962C8B-B14F-4D97-AF65-F5344CB8AC3E}">
        <p14:creationId xmlns:p14="http://schemas.microsoft.com/office/powerpoint/2010/main" val="404730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présentation v2">
    <p:spTree>
      <p:nvGrpSpPr>
        <p:cNvPr id="1" name=""/>
        <p:cNvGrpSpPr/>
        <p:nvPr/>
      </p:nvGrpSpPr>
      <p:grpSpPr>
        <a:xfrm>
          <a:off x="0" y="0"/>
          <a:ext cx="0" cy="0"/>
          <a:chOff x="0" y="0"/>
          <a:chExt cx="0" cy="0"/>
        </a:xfrm>
      </p:grpSpPr>
      <p:pic>
        <p:nvPicPr>
          <p:cNvPr id="7" name="Image 6" descr="illutration 6jui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73"/>
          <a:stretch/>
        </p:blipFill>
        <p:spPr>
          <a:xfrm>
            <a:off x="0" y="3435444"/>
            <a:ext cx="5795888" cy="2406556"/>
          </a:xfrm>
          <a:prstGeom prst="rect">
            <a:avLst/>
          </a:prstGeom>
        </p:spPr>
      </p:pic>
      <p:sp>
        <p:nvSpPr>
          <p:cNvPr id="5" name="Titre 1"/>
          <p:cNvSpPr>
            <a:spLocks noGrp="1"/>
          </p:cNvSpPr>
          <p:nvPr>
            <p:ph type="ctrTitle" hasCustomPrompt="1"/>
          </p:nvPr>
        </p:nvSpPr>
        <p:spPr>
          <a:xfrm>
            <a:off x="3478465" y="635000"/>
            <a:ext cx="5068635" cy="1020762"/>
          </a:xfrm>
          <a:prstGeom prst="rect">
            <a:avLst/>
          </a:prstGeom>
        </p:spPr>
        <p:txBody>
          <a:bodyPr rIns="0">
            <a:noAutofit/>
          </a:bodyPr>
          <a:lstStyle>
            <a:lvl1pPr algn="r">
              <a:defRPr sz="3500" b="0" i="0">
                <a:solidFill>
                  <a:srgbClr val="868788"/>
                </a:solidFill>
                <a:latin typeface="Arial"/>
                <a:cs typeface="Arial"/>
              </a:defRPr>
            </a:lvl1pPr>
          </a:lstStyle>
          <a:p>
            <a:r>
              <a:rPr lang="fr-FR" dirty="0" smtClean="0"/>
              <a:t>TITRE DE LA </a:t>
            </a:r>
            <a:br>
              <a:rPr lang="fr-FR" dirty="0" smtClean="0"/>
            </a:br>
            <a:r>
              <a:rPr lang="fr-FR" dirty="0" smtClean="0"/>
              <a:t>PRÉSENTATION</a:t>
            </a:r>
            <a:endParaRPr lang="fr-FR" dirty="0"/>
          </a:p>
        </p:txBody>
      </p:sp>
      <p:cxnSp>
        <p:nvCxnSpPr>
          <p:cNvPr id="6" name="Connecteur droit 5"/>
          <p:cNvCxnSpPr/>
          <p:nvPr userDrawn="1"/>
        </p:nvCxnSpPr>
        <p:spPr>
          <a:xfrm>
            <a:off x="1830576" y="1849558"/>
            <a:ext cx="6716524" cy="0"/>
          </a:xfrm>
          <a:prstGeom prst="line">
            <a:avLst/>
          </a:prstGeom>
          <a:ln>
            <a:solidFill>
              <a:srgbClr val="868788"/>
            </a:solidFill>
          </a:ln>
        </p:spPr>
        <p:style>
          <a:lnRef idx="1">
            <a:schemeClr val="dk1"/>
          </a:lnRef>
          <a:fillRef idx="0">
            <a:schemeClr val="dk1"/>
          </a:fillRef>
          <a:effectRef idx="0">
            <a:schemeClr val="dk1"/>
          </a:effectRef>
          <a:fontRef idx="minor">
            <a:schemeClr val="tx1"/>
          </a:fontRef>
        </p:style>
      </p:cxnSp>
      <p:cxnSp>
        <p:nvCxnSpPr>
          <p:cNvPr id="11" name="Connecteur droit 10"/>
          <p:cNvCxnSpPr/>
          <p:nvPr userDrawn="1"/>
        </p:nvCxnSpPr>
        <p:spPr>
          <a:xfrm flipH="1">
            <a:off x="6007100" y="5961182"/>
            <a:ext cx="255016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11387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vide">
    <p:spTree>
      <p:nvGrpSpPr>
        <p:cNvPr id="1" name=""/>
        <p:cNvGrpSpPr/>
        <p:nvPr/>
      </p:nvGrpSpPr>
      <p:grpSpPr>
        <a:xfrm>
          <a:off x="0" y="0"/>
          <a:ext cx="0" cy="0"/>
          <a:chOff x="0" y="0"/>
          <a:chExt cx="0" cy="0"/>
        </a:xfrm>
      </p:grpSpPr>
      <p:cxnSp>
        <p:nvCxnSpPr>
          <p:cNvPr id="3" name="Connecteur droit 2"/>
          <p:cNvCxnSpPr/>
          <p:nvPr userDrawn="1"/>
        </p:nvCxnSpPr>
        <p:spPr>
          <a:xfrm>
            <a:off x="1830576" y="1849558"/>
            <a:ext cx="6716524" cy="0"/>
          </a:xfrm>
          <a:prstGeom prst="line">
            <a:avLst/>
          </a:prstGeom>
          <a:ln>
            <a:solidFill>
              <a:srgbClr val="868788"/>
            </a:solidFill>
          </a:ln>
        </p:spPr>
        <p:style>
          <a:lnRef idx="1">
            <a:schemeClr val="dk1"/>
          </a:lnRef>
          <a:fillRef idx="0">
            <a:schemeClr val="dk1"/>
          </a:fillRef>
          <a:effectRef idx="0">
            <a:schemeClr val="dk1"/>
          </a:effectRef>
          <a:fontRef idx="minor">
            <a:schemeClr val="tx1"/>
          </a:fontRef>
        </p:style>
      </p:cxnSp>
      <p:sp>
        <p:nvSpPr>
          <p:cNvPr id="2" name="ZoneTexte 1"/>
          <p:cNvSpPr txBox="1"/>
          <p:nvPr userDrawn="1"/>
        </p:nvSpPr>
        <p:spPr>
          <a:xfrm>
            <a:off x="638175" y="6379369"/>
            <a:ext cx="355600" cy="150812"/>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99003F18-EFC2-FD45-A435-0C7B327928C5}" type="slidenum">
              <a:rPr lang="fr-FR" sz="1000" smtClean="0">
                <a:solidFill>
                  <a:srgbClr val="868788"/>
                </a:solidFill>
                <a:latin typeface="Arial"/>
                <a:cs typeface="Arial"/>
              </a:rPr>
              <a:pPr marL="0" marR="0" indent="0" algn="l" defTabSz="457200" rtl="0" eaLnBrk="1" fontAlgn="auto" latinLnBrk="0" hangingPunct="1">
                <a:lnSpc>
                  <a:spcPct val="100000"/>
                </a:lnSpc>
                <a:spcBef>
                  <a:spcPts val="0"/>
                </a:spcBef>
                <a:spcAft>
                  <a:spcPts val="0"/>
                </a:spcAft>
                <a:buClrTx/>
                <a:buSzTx/>
                <a:buFontTx/>
                <a:buNone/>
                <a:tabLst/>
                <a:defRPr/>
              </a:pPr>
              <a:t>‹N°›</a:t>
            </a:fld>
            <a:endParaRPr lang="fr-FR" sz="1000" dirty="0" smtClean="0">
              <a:solidFill>
                <a:srgbClr val="868788"/>
              </a:solidFill>
              <a:latin typeface="Arial"/>
              <a:cs typeface="Arial"/>
            </a:endParaRPr>
          </a:p>
        </p:txBody>
      </p:sp>
    </p:spTree>
    <p:extLst>
      <p:ext uri="{BB962C8B-B14F-4D97-AF65-F5344CB8AC3E}">
        <p14:creationId xmlns:p14="http://schemas.microsoft.com/office/powerpoint/2010/main" val="1268324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818" y="1318866"/>
            <a:ext cx="7799083" cy="544551"/>
          </a:xfrm>
        </p:spPr>
        <p:txBody>
          <a:bodyPr/>
          <a:lstStyle>
            <a:lvl1pPr marL="309675" indent="-309675" algn="l">
              <a:spcBef>
                <a:spcPts val="544"/>
              </a:spcBef>
              <a:buFont typeface="Arial" pitchFamily="34" charset="0"/>
              <a:buChar char="•"/>
              <a:defRPr sz="1900">
                <a:latin typeface="+mj-lt"/>
              </a:defRPr>
            </a:lvl1pPr>
            <a:lvl2pPr>
              <a:spcBef>
                <a:spcPts val="544"/>
              </a:spcBef>
              <a:defRPr sz="1600">
                <a:latin typeface="+mj-lt"/>
              </a:defRPr>
            </a:lvl2pPr>
            <a:lvl3pPr>
              <a:spcBef>
                <a:spcPts val="544"/>
              </a:spcBef>
              <a:defRPr sz="1400">
                <a:latin typeface="+mj-lt"/>
              </a:defRPr>
            </a:lvl3pPr>
            <a:lvl4pPr>
              <a:spcBef>
                <a:spcPts val="544"/>
              </a:spcBef>
              <a:defRPr sz="1200">
                <a:latin typeface="+mj-lt"/>
              </a:defRPr>
            </a:lvl4pPr>
            <a:lvl5pPr>
              <a:spcBef>
                <a:spcPts val="544"/>
              </a:spcBef>
              <a:defRPr sz="12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6" name="Title 1"/>
          <p:cNvSpPr>
            <a:spLocks noGrp="1"/>
          </p:cNvSpPr>
          <p:nvPr>
            <p:ph type="title"/>
          </p:nvPr>
        </p:nvSpPr>
        <p:spPr>
          <a:xfrm>
            <a:off x="2479966" y="93041"/>
            <a:ext cx="6403927" cy="636278"/>
          </a:xfrm>
          <a:prstGeom prst="rect">
            <a:avLst/>
          </a:prstGeom>
        </p:spPr>
        <p:txBody>
          <a:bodyPr anchor="ctr"/>
          <a:lstStyle>
            <a:lvl1pPr algn="r">
              <a:defRPr sz="1900" b="1"/>
            </a:lvl1pPr>
          </a:lstStyle>
          <a:p>
            <a:r>
              <a:rPr lang="en-US" dirty="0" smtClean="0"/>
              <a:t>Click to edit Master title style</a:t>
            </a:r>
            <a:endParaRPr lang="fr-FR" dirty="0"/>
          </a:p>
        </p:txBody>
      </p:sp>
      <p:sp>
        <p:nvSpPr>
          <p:cNvPr id="14" name="Slide Number Placeholder 2"/>
          <p:cNvSpPr>
            <a:spLocks noGrp="1"/>
          </p:cNvSpPr>
          <p:nvPr>
            <p:ph type="sldNum" sz="quarter" idx="4"/>
          </p:nvPr>
        </p:nvSpPr>
        <p:spPr>
          <a:xfrm>
            <a:off x="7674892" y="6389117"/>
            <a:ext cx="1012017" cy="332324"/>
          </a:xfrm>
          <a:prstGeom prst="rect">
            <a:avLst/>
          </a:prstGeom>
        </p:spPr>
        <p:txBody>
          <a:bodyPr vert="horz" lIns="82583" tIns="41290" rIns="82583" bIns="41290" rtlCol="0" anchor="ctr"/>
          <a:lstStyle>
            <a:lvl1pPr algn="r">
              <a:defRPr sz="700">
                <a:solidFill>
                  <a:schemeClr val="tx1"/>
                </a:solidFill>
              </a:defRPr>
            </a:lvl1pPr>
          </a:lstStyle>
          <a:p>
            <a:fld id="{9554C4D9-AAD7-4156-B918-4BAE341725D9}" type="slidenum">
              <a:rPr lang="fr-FR" smtClean="0"/>
              <a:pPr/>
              <a:t>‹N°›</a:t>
            </a:fld>
            <a:endParaRPr lang="fr-FR"/>
          </a:p>
        </p:txBody>
      </p:sp>
    </p:spTree>
    <p:extLst>
      <p:ext uri="{BB962C8B-B14F-4D97-AF65-F5344CB8AC3E}">
        <p14:creationId xmlns:p14="http://schemas.microsoft.com/office/powerpoint/2010/main" val="37923779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age intérieur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02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6" descr="Groupe_CDD_4c.jpg"/>
          <p:cNvPicPr>
            <a:picLocks noChangeAspect="1"/>
          </p:cNvPicPr>
          <p:nvPr/>
        </p:nvPicPr>
        <p:blipFill>
          <a:blip r:embed="rId6"/>
          <a:srcRect/>
          <a:stretch>
            <a:fillRect/>
          </a:stretch>
        </p:blipFill>
        <p:spPr bwMode="auto">
          <a:xfrm>
            <a:off x="534866" y="115888"/>
            <a:ext cx="1304192" cy="1489075"/>
          </a:xfrm>
          <a:prstGeom prst="rect">
            <a:avLst/>
          </a:prstGeom>
          <a:noFill/>
          <a:ln w="9525">
            <a:noFill/>
            <a:miter lim="800000"/>
            <a:headEnd/>
            <a:tailEnd/>
          </a:ln>
        </p:spPr>
      </p:pic>
      <p:sp>
        <p:nvSpPr>
          <p:cNvPr id="6" name="ZoneTexte 4"/>
          <p:cNvSpPr txBox="1">
            <a:spLocks noChangeArrowheads="1"/>
          </p:cNvSpPr>
          <p:nvPr/>
        </p:nvSpPr>
        <p:spPr bwMode="auto">
          <a:xfrm>
            <a:off x="634512" y="6597440"/>
            <a:ext cx="495300" cy="381000"/>
          </a:xfrm>
          <a:prstGeom prst="rect">
            <a:avLst/>
          </a:prstGeom>
          <a:noFill/>
          <a:ln>
            <a:noFill/>
          </a:ln>
          <a:extLst/>
        </p:spPr>
        <p:txBody>
          <a:bodyPr lIns="0" tIns="0" rIns="0" bIns="0"/>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DB57F68A-4D6A-47C5-AAF7-A7E4E333B63C}" type="slidenum">
              <a:rPr lang="fr-FR" altLang="fr-FR" sz="1000" smtClean="0">
                <a:solidFill>
                  <a:srgbClr val="868788"/>
                </a:solidFill>
              </a:rPr>
              <a:pPr eaLnBrk="1" hangingPunct="1">
                <a:defRPr/>
              </a:pPr>
              <a:t>‹N°›</a:t>
            </a:fld>
            <a:endParaRPr lang="fr-FR" altLang="fr-FR" sz="1000" smtClean="0">
              <a:solidFill>
                <a:srgbClr val="868788"/>
              </a:solidFill>
            </a:endParaRPr>
          </a:p>
        </p:txBody>
      </p:sp>
      <p:cxnSp>
        <p:nvCxnSpPr>
          <p:cNvPr id="7" name="Connecteur droit 7"/>
          <p:cNvCxnSpPr/>
          <p:nvPr/>
        </p:nvCxnSpPr>
        <p:spPr>
          <a:xfrm>
            <a:off x="1830266" y="1484313"/>
            <a:ext cx="671732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itre 1"/>
          <p:cNvSpPr>
            <a:spLocks noGrp="1"/>
          </p:cNvSpPr>
          <p:nvPr>
            <p:ph type="ctrTitle"/>
          </p:nvPr>
        </p:nvSpPr>
        <p:spPr>
          <a:xfrm>
            <a:off x="1839059" y="386981"/>
            <a:ext cx="6747141" cy="985582"/>
          </a:xfrm>
          <a:prstGeom prst="rect">
            <a:avLst/>
          </a:prstGeom>
        </p:spPr>
        <p:txBody>
          <a:bodyPr lIns="0" tIns="0" rIns="0" bIns="0" anchor="b" anchorCtr="0">
            <a:noAutofit/>
          </a:bodyPr>
          <a:lstStyle>
            <a:lvl1pPr algn="r">
              <a:defRPr sz="2800" b="0" i="0">
                <a:solidFill>
                  <a:srgbClr val="868788"/>
                </a:solidFill>
                <a:latin typeface="Calibri" pitchFamily="34" charset="0"/>
                <a:cs typeface="Arial"/>
              </a:defRPr>
            </a:lvl1pPr>
          </a:lstStyle>
          <a:p>
            <a:r>
              <a:rPr lang="fr-FR" smtClean="0"/>
              <a:t>Modifiez le style du titre</a:t>
            </a:r>
            <a:endParaRPr lang="fr-FR" dirty="0"/>
          </a:p>
        </p:txBody>
      </p:sp>
    </p:spTree>
    <p:extLst>
      <p:ext uri="{BB962C8B-B14F-4D97-AF65-F5344CB8AC3E}">
        <p14:creationId xmlns:p14="http://schemas.microsoft.com/office/powerpoint/2010/main" val="390070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Page intérieur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5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6" descr="Groupe_CDD_4c.jpg"/>
          <p:cNvPicPr>
            <a:picLocks noChangeAspect="1"/>
          </p:cNvPicPr>
          <p:nvPr/>
        </p:nvPicPr>
        <p:blipFill>
          <a:blip r:embed="rId6"/>
          <a:srcRect/>
          <a:stretch>
            <a:fillRect/>
          </a:stretch>
        </p:blipFill>
        <p:spPr bwMode="auto">
          <a:xfrm>
            <a:off x="534866" y="115888"/>
            <a:ext cx="1304192" cy="1489075"/>
          </a:xfrm>
          <a:prstGeom prst="rect">
            <a:avLst/>
          </a:prstGeom>
          <a:noFill/>
          <a:ln w="9525">
            <a:noFill/>
            <a:miter lim="800000"/>
            <a:headEnd/>
            <a:tailEnd/>
          </a:ln>
        </p:spPr>
      </p:pic>
      <p:sp>
        <p:nvSpPr>
          <p:cNvPr id="6" name="ZoneTexte 4"/>
          <p:cNvSpPr txBox="1">
            <a:spLocks noChangeArrowheads="1"/>
          </p:cNvSpPr>
          <p:nvPr/>
        </p:nvSpPr>
        <p:spPr bwMode="auto">
          <a:xfrm>
            <a:off x="634512" y="6597440"/>
            <a:ext cx="495300" cy="381000"/>
          </a:xfrm>
          <a:prstGeom prst="rect">
            <a:avLst/>
          </a:prstGeom>
          <a:noFill/>
          <a:ln>
            <a:noFill/>
          </a:ln>
          <a:extLst/>
        </p:spPr>
        <p:txBody>
          <a:bodyPr lIns="0" tIns="0" rIns="0" bIns="0"/>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DB57F68A-4D6A-47C5-AAF7-A7E4E333B63C}" type="slidenum">
              <a:rPr lang="fr-FR" altLang="fr-FR" sz="1000" smtClean="0">
                <a:solidFill>
                  <a:srgbClr val="868788"/>
                </a:solidFill>
              </a:rPr>
              <a:pPr eaLnBrk="1" hangingPunct="1">
                <a:defRPr/>
              </a:pPr>
              <a:t>‹N°›</a:t>
            </a:fld>
            <a:endParaRPr lang="fr-FR" altLang="fr-FR" sz="1000" smtClean="0">
              <a:solidFill>
                <a:srgbClr val="868788"/>
              </a:solidFill>
            </a:endParaRPr>
          </a:p>
        </p:txBody>
      </p:sp>
      <p:cxnSp>
        <p:nvCxnSpPr>
          <p:cNvPr id="7" name="Connecteur droit 7"/>
          <p:cNvCxnSpPr/>
          <p:nvPr/>
        </p:nvCxnSpPr>
        <p:spPr>
          <a:xfrm>
            <a:off x="1830266" y="1484313"/>
            <a:ext cx="671732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itre 1"/>
          <p:cNvSpPr>
            <a:spLocks noGrp="1"/>
          </p:cNvSpPr>
          <p:nvPr>
            <p:ph type="ctrTitle"/>
          </p:nvPr>
        </p:nvSpPr>
        <p:spPr>
          <a:xfrm>
            <a:off x="1839059" y="386981"/>
            <a:ext cx="6747141" cy="985582"/>
          </a:xfrm>
          <a:prstGeom prst="rect">
            <a:avLst/>
          </a:prstGeom>
        </p:spPr>
        <p:txBody>
          <a:bodyPr lIns="0" tIns="0" rIns="0" bIns="0" anchor="b" anchorCtr="0">
            <a:noAutofit/>
          </a:bodyPr>
          <a:lstStyle>
            <a:lvl1pPr algn="r">
              <a:defRPr sz="2800" b="0" i="0">
                <a:solidFill>
                  <a:srgbClr val="868788"/>
                </a:solidFill>
                <a:latin typeface="Calibri" pitchFamily="34" charset="0"/>
                <a:cs typeface="Arial"/>
              </a:defRPr>
            </a:lvl1pPr>
          </a:lstStyle>
          <a:p>
            <a:r>
              <a:rPr lang="fr-FR" smtClean="0"/>
              <a:t>Modifiez le style du titre</a:t>
            </a:r>
            <a:endParaRPr lang="fr-FR" dirty="0"/>
          </a:p>
        </p:txBody>
      </p:sp>
    </p:spTree>
    <p:extLst>
      <p:ext uri="{BB962C8B-B14F-4D97-AF65-F5344CB8AC3E}">
        <p14:creationId xmlns:p14="http://schemas.microsoft.com/office/powerpoint/2010/main" val="390070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Page intérieur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10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6" descr="Groupe_CDD_4c.jpg"/>
          <p:cNvPicPr>
            <a:picLocks noChangeAspect="1"/>
          </p:cNvPicPr>
          <p:nvPr/>
        </p:nvPicPr>
        <p:blipFill>
          <a:blip r:embed="rId6"/>
          <a:srcRect/>
          <a:stretch>
            <a:fillRect/>
          </a:stretch>
        </p:blipFill>
        <p:spPr bwMode="auto">
          <a:xfrm>
            <a:off x="534866" y="115888"/>
            <a:ext cx="1304192" cy="1489075"/>
          </a:xfrm>
          <a:prstGeom prst="rect">
            <a:avLst/>
          </a:prstGeom>
          <a:noFill/>
          <a:ln w="9525">
            <a:noFill/>
            <a:miter lim="800000"/>
            <a:headEnd/>
            <a:tailEnd/>
          </a:ln>
        </p:spPr>
      </p:pic>
      <p:sp>
        <p:nvSpPr>
          <p:cNvPr id="6" name="ZoneTexte 4"/>
          <p:cNvSpPr txBox="1">
            <a:spLocks noChangeArrowheads="1"/>
          </p:cNvSpPr>
          <p:nvPr/>
        </p:nvSpPr>
        <p:spPr bwMode="auto">
          <a:xfrm>
            <a:off x="634512" y="6597440"/>
            <a:ext cx="495300" cy="381000"/>
          </a:xfrm>
          <a:prstGeom prst="rect">
            <a:avLst/>
          </a:prstGeom>
          <a:noFill/>
          <a:ln>
            <a:noFill/>
          </a:ln>
          <a:extLst/>
        </p:spPr>
        <p:txBody>
          <a:bodyPr lIns="0" tIns="0" rIns="0" bIns="0"/>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DB57F68A-4D6A-47C5-AAF7-A7E4E333B63C}" type="slidenum">
              <a:rPr lang="fr-FR" altLang="fr-FR" sz="1000" smtClean="0">
                <a:solidFill>
                  <a:srgbClr val="868788"/>
                </a:solidFill>
              </a:rPr>
              <a:pPr eaLnBrk="1" hangingPunct="1">
                <a:defRPr/>
              </a:pPr>
              <a:t>‹N°›</a:t>
            </a:fld>
            <a:endParaRPr lang="fr-FR" altLang="fr-FR" sz="1000" smtClean="0">
              <a:solidFill>
                <a:srgbClr val="868788"/>
              </a:solidFill>
            </a:endParaRPr>
          </a:p>
        </p:txBody>
      </p:sp>
      <p:cxnSp>
        <p:nvCxnSpPr>
          <p:cNvPr id="7" name="Connecteur droit 7"/>
          <p:cNvCxnSpPr/>
          <p:nvPr/>
        </p:nvCxnSpPr>
        <p:spPr>
          <a:xfrm>
            <a:off x="1830266" y="1484313"/>
            <a:ext cx="671732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itre 1"/>
          <p:cNvSpPr>
            <a:spLocks noGrp="1"/>
          </p:cNvSpPr>
          <p:nvPr>
            <p:ph type="ctrTitle"/>
          </p:nvPr>
        </p:nvSpPr>
        <p:spPr>
          <a:xfrm>
            <a:off x="1839059" y="386981"/>
            <a:ext cx="6747141" cy="985582"/>
          </a:xfrm>
          <a:prstGeom prst="rect">
            <a:avLst/>
          </a:prstGeom>
        </p:spPr>
        <p:txBody>
          <a:bodyPr lIns="0" tIns="0" rIns="0" bIns="0" anchor="b" anchorCtr="0">
            <a:noAutofit/>
          </a:bodyPr>
          <a:lstStyle>
            <a:lvl1pPr algn="r">
              <a:defRPr sz="2800" b="0" i="0">
                <a:solidFill>
                  <a:srgbClr val="868788"/>
                </a:solidFill>
                <a:latin typeface="Calibri" pitchFamily="34" charset="0"/>
                <a:cs typeface="Arial"/>
              </a:defRPr>
            </a:lvl1pPr>
          </a:lstStyle>
          <a:p>
            <a:r>
              <a:rPr lang="fr-FR" smtClean="0"/>
              <a:t>Modifiez le style du titre</a:t>
            </a:r>
            <a:endParaRPr lang="fr-FR" dirty="0"/>
          </a:p>
        </p:txBody>
      </p:sp>
    </p:spTree>
    <p:extLst>
      <p:ext uri="{BB962C8B-B14F-4D97-AF65-F5344CB8AC3E}">
        <p14:creationId xmlns:p14="http://schemas.microsoft.com/office/powerpoint/2010/main" val="390070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de chapitre">
    <p:spTree>
      <p:nvGrpSpPr>
        <p:cNvPr id="1" name=""/>
        <p:cNvGrpSpPr/>
        <p:nvPr/>
      </p:nvGrpSpPr>
      <p:grpSpPr>
        <a:xfrm>
          <a:off x="0" y="0"/>
          <a:ext cx="0" cy="0"/>
          <a:chOff x="0" y="0"/>
          <a:chExt cx="0" cy="0"/>
        </a:xfrm>
      </p:grpSpPr>
      <p:pic>
        <p:nvPicPr>
          <p:cNvPr id="3" name="Image 2" descr="illutration 6jui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73"/>
          <a:stretch/>
        </p:blipFill>
        <p:spPr>
          <a:xfrm>
            <a:off x="0" y="4140200"/>
            <a:ext cx="5004048" cy="2077770"/>
          </a:xfrm>
          <a:prstGeom prst="rect">
            <a:avLst/>
          </a:prstGeom>
        </p:spPr>
      </p:pic>
      <p:sp>
        <p:nvSpPr>
          <p:cNvPr id="4" name="Titre 1"/>
          <p:cNvSpPr>
            <a:spLocks noGrp="1"/>
          </p:cNvSpPr>
          <p:nvPr>
            <p:ph type="ctrTitle" hasCustomPrompt="1"/>
          </p:nvPr>
        </p:nvSpPr>
        <p:spPr>
          <a:xfrm>
            <a:off x="3364164" y="751809"/>
            <a:ext cx="5222035" cy="985582"/>
          </a:xfrm>
          <a:prstGeom prst="rect">
            <a:avLst/>
          </a:prstGeom>
        </p:spPr>
        <p:txBody>
          <a:bodyPr lIns="0" tIns="0" rIns="0" bIns="0" anchor="b" anchorCtr="0">
            <a:noAutofit/>
          </a:bodyPr>
          <a:lstStyle>
            <a:lvl1pPr algn="r">
              <a:defRPr sz="3500" b="1" i="0">
                <a:solidFill>
                  <a:srgbClr val="000000"/>
                </a:solidFill>
                <a:latin typeface="Arial"/>
                <a:cs typeface="Arial"/>
              </a:defRPr>
            </a:lvl1pPr>
          </a:lstStyle>
          <a:p>
            <a:r>
              <a:rPr lang="fr-FR" dirty="0" smtClean="0"/>
              <a:t>Titre du chapitre</a:t>
            </a:r>
            <a:endParaRPr lang="fr-FR" dirty="0"/>
          </a:p>
        </p:txBody>
      </p:sp>
      <p:sp>
        <p:nvSpPr>
          <p:cNvPr id="5" name="Espace réservé du texte 2"/>
          <p:cNvSpPr>
            <a:spLocks noGrp="1"/>
          </p:cNvSpPr>
          <p:nvPr>
            <p:ph type="body" sz="quarter" idx="12" hasCustomPrompt="1"/>
          </p:nvPr>
        </p:nvSpPr>
        <p:spPr>
          <a:xfrm>
            <a:off x="1749425" y="2362200"/>
            <a:ext cx="4835037" cy="1778000"/>
          </a:xfrm>
          <a:prstGeom prst="rect">
            <a:avLst/>
          </a:prstGeom>
        </p:spPr>
        <p:txBody>
          <a:bodyPr lIns="0" rIns="0">
            <a:normAutofit/>
          </a:bodyPr>
          <a:lstStyle>
            <a:lvl1pPr marL="180000" indent="-180000">
              <a:spcBef>
                <a:spcPts val="432"/>
              </a:spcBef>
              <a:buClr>
                <a:srgbClr val="828282"/>
              </a:buClr>
              <a:buSzPct val="100000"/>
              <a:buFont typeface="Wingdings" charset="2"/>
              <a:buChar char="§"/>
              <a:defRPr sz="1800">
                <a:solidFill>
                  <a:srgbClr val="868788"/>
                </a:solidFill>
                <a:latin typeface="Arial"/>
                <a:cs typeface="Arial"/>
              </a:defRPr>
            </a:lvl1pPr>
          </a:lstStyle>
          <a:p>
            <a:pPr marL="180000" indent="-180000">
              <a:buFont typeface="Wingdings" charset="2"/>
              <a:buChar char="§"/>
            </a:pPr>
            <a:r>
              <a:rPr lang="fr-FR" smtClean="0"/>
              <a:t>Titre de la partie 1</a:t>
            </a:r>
          </a:p>
          <a:p>
            <a:pPr marL="180000" indent="-180000">
              <a:buFont typeface="Wingdings" charset="2"/>
              <a:buChar char="§"/>
            </a:pPr>
            <a:r>
              <a:rPr lang="fr-FR" smtClean="0"/>
              <a:t>Titre vraiment très long </a:t>
            </a:r>
            <a:br>
              <a:rPr lang="fr-FR" smtClean="0"/>
            </a:br>
            <a:r>
              <a:rPr lang="fr-FR" smtClean="0"/>
              <a:t>de la partie 2</a:t>
            </a:r>
          </a:p>
          <a:p>
            <a:pPr marL="180000" indent="-180000">
              <a:buFont typeface="Wingdings" charset="2"/>
              <a:buChar char="§"/>
            </a:pPr>
            <a:r>
              <a:rPr lang="fr-FR" smtClean="0"/>
              <a:t>Titre de la partie 3</a:t>
            </a:r>
            <a:endParaRPr lang="fr-FR" dirty="0"/>
          </a:p>
        </p:txBody>
      </p:sp>
      <p:cxnSp>
        <p:nvCxnSpPr>
          <p:cNvPr id="9" name="Connecteur droit 8"/>
          <p:cNvCxnSpPr/>
          <p:nvPr userDrawn="1"/>
        </p:nvCxnSpPr>
        <p:spPr>
          <a:xfrm>
            <a:off x="1830576" y="1849558"/>
            <a:ext cx="6716524" cy="0"/>
          </a:xfrm>
          <a:prstGeom prst="line">
            <a:avLst/>
          </a:prstGeom>
          <a:ln>
            <a:solidFill>
              <a:srgbClr val="009137"/>
            </a:solidFill>
          </a:ln>
        </p:spPr>
        <p:style>
          <a:lnRef idx="1">
            <a:schemeClr val="dk1"/>
          </a:lnRef>
          <a:fillRef idx="0">
            <a:schemeClr val="dk1"/>
          </a:fillRef>
          <a:effectRef idx="0">
            <a:schemeClr val="dk1"/>
          </a:effectRef>
          <a:fontRef idx="minor">
            <a:schemeClr val="tx1"/>
          </a:fontRef>
        </p:style>
      </p:cxnSp>
      <p:sp>
        <p:nvSpPr>
          <p:cNvPr id="2" name="Espace réservé de la date 1"/>
          <p:cNvSpPr>
            <a:spLocks noGrp="1"/>
          </p:cNvSpPr>
          <p:nvPr>
            <p:ph type="dt" sz="half" idx="13"/>
          </p:nvPr>
        </p:nvSpPr>
        <p:spPr/>
        <p:txBody>
          <a:bodyPr/>
          <a:lstStyle/>
          <a:p>
            <a:r>
              <a:rPr lang="fr-FR" dirty="0" smtClean="0"/>
              <a:t>JJ/MM/AAAA</a:t>
            </a:r>
            <a:endParaRPr lang="fr-FR" dirty="0"/>
          </a:p>
        </p:txBody>
      </p:sp>
      <p:sp>
        <p:nvSpPr>
          <p:cNvPr id="10" name="Espace réservé du pied de page 9"/>
          <p:cNvSpPr>
            <a:spLocks noGrp="1"/>
          </p:cNvSpPr>
          <p:nvPr>
            <p:ph type="ftr" sz="quarter" idx="14"/>
          </p:nvPr>
        </p:nvSpPr>
        <p:spPr>
          <a:xfrm>
            <a:off x="3124200" y="6356350"/>
            <a:ext cx="2895600" cy="365125"/>
          </a:xfrm>
          <a:prstGeom prst="rect">
            <a:avLst/>
          </a:prstGeom>
        </p:spPr>
        <p:txBody>
          <a:bodyPr/>
          <a:lstStyle/>
          <a:p>
            <a:r>
              <a:rPr lang="fr-FR" smtClean="0"/>
              <a:t>Titre de la présentation</a:t>
            </a:r>
            <a:endParaRPr lang="fr-FR"/>
          </a:p>
        </p:txBody>
      </p:sp>
      <p:sp>
        <p:nvSpPr>
          <p:cNvPr id="13" name="ZoneTexte 12"/>
          <p:cNvSpPr txBox="1"/>
          <p:nvPr userDrawn="1"/>
        </p:nvSpPr>
        <p:spPr>
          <a:xfrm>
            <a:off x="635000" y="6407150"/>
            <a:ext cx="495300" cy="381000"/>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99003F18-EFC2-FD45-A435-0C7B327928C5}" type="slidenum">
              <a:rPr lang="fr-FR" sz="1000" smtClean="0">
                <a:solidFill>
                  <a:srgbClr val="868788"/>
                </a:solidFill>
                <a:latin typeface="Arial"/>
                <a:cs typeface="Arial"/>
              </a:rPr>
              <a:pPr marL="0" marR="0" indent="0" algn="l" defTabSz="457200" rtl="0" eaLnBrk="1" fontAlgn="auto" latinLnBrk="0" hangingPunct="1">
                <a:lnSpc>
                  <a:spcPct val="100000"/>
                </a:lnSpc>
                <a:spcBef>
                  <a:spcPts val="0"/>
                </a:spcBef>
                <a:spcAft>
                  <a:spcPts val="0"/>
                </a:spcAft>
                <a:buClrTx/>
                <a:buSzTx/>
                <a:buFontTx/>
                <a:buNone/>
                <a:tabLst/>
                <a:defRPr/>
              </a:pPr>
              <a:t>‹N°›</a:t>
            </a:fld>
            <a:endParaRPr lang="fr-FR" sz="1000" dirty="0" smtClean="0">
              <a:solidFill>
                <a:srgbClr val="868788"/>
              </a:solidFill>
              <a:latin typeface="Arial"/>
              <a:cs typeface="Arial"/>
            </a:endParaRPr>
          </a:p>
        </p:txBody>
      </p:sp>
    </p:spTree>
    <p:extLst>
      <p:ext uri="{BB962C8B-B14F-4D97-AF65-F5344CB8AC3E}">
        <p14:creationId xmlns:p14="http://schemas.microsoft.com/office/powerpoint/2010/main" val="41494387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age intérieu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647700" y="2400300"/>
            <a:ext cx="7938500" cy="3725863"/>
          </a:xfrm>
          <a:prstGeom prst="rect">
            <a:avLst/>
          </a:prstGeom>
        </p:spPr>
        <p:txBody>
          <a:bodyPr lIns="0" rIns="0"/>
          <a:lstStyle>
            <a:lvl1pPr marL="0" indent="0">
              <a:spcAft>
                <a:spcPts val="600"/>
              </a:spcAft>
              <a:buFont typeface="Arial"/>
              <a:buNone/>
              <a:defRPr sz="1800" b="1" baseline="0">
                <a:solidFill>
                  <a:srgbClr val="828282"/>
                </a:solidFill>
                <a:latin typeface="Arial"/>
                <a:cs typeface="Arial"/>
              </a:defRPr>
            </a:lvl1pPr>
            <a:lvl2pPr marL="0" marR="0" indent="144000" algn="l" defTabSz="457200" rtl="0" eaLnBrk="1" fontAlgn="auto" latinLnBrk="0" hangingPunct="1">
              <a:lnSpc>
                <a:spcPct val="100000"/>
              </a:lnSpc>
              <a:spcBef>
                <a:spcPct val="20000"/>
              </a:spcBef>
              <a:spcAft>
                <a:spcPts val="0"/>
              </a:spcAft>
              <a:buClr>
                <a:srgbClr val="008B3A"/>
              </a:buClr>
              <a:buSzPct val="100000"/>
              <a:buFont typeface="Century Gothic" pitchFamily="34" charset="0"/>
              <a:buChar char="■"/>
              <a:tabLst/>
              <a:defRPr sz="1200" b="0" i="0" baseline="0">
                <a:latin typeface="Arial"/>
                <a:cs typeface="Arial"/>
              </a:defRPr>
            </a:lvl2pPr>
            <a:lvl3pPr marL="1143000" indent="-228600">
              <a:buFont typeface="Wingdings" pitchFamily="2" charset="2"/>
              <a:buChar char="§"/>
              <a:defRPr sz="1000">
                <a:latin typeface="Arial" pitchFamily="34" charset="0"/>
                <a:cs typeface="Arial" pitchFamily="34" charset="0"/>
              </a:defRPr>
            </a:lvl3pPr>
          </a:lstStyle>
          <a:p>
            <a:pPr lvl="0"/>
            <a:r>
              <a:rPr lang="fr-FR" dirty="0" smtClean="0"/>
              <a:t>Titre de la sous partie</a:t>
            </a:r>
          </a:p>
          <a:p>
            <a:pPr lvl="1"/>
            <a:r>
              <a:rPr lang="fr-FR" dirty="0" smtClean="0"/>
              <a:t>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 texte courant.</a:t>
            </a:r>
          </a:p>
          <a:p>
            <a:pPr lvl="2"/>
            <a:r>
              <a:rPr lang="fr-FR" dirty="0" smtClean="0"/>
              <a:t>Texte courant, </a:t>
            </a:r>
          </a:p>
          <a:p>
            <a:pPr lvl="0"/>
            <a:endParaRPr lang="fr-FR" dirty="0" smtClean="0"/>
          </a:p>
          <a:p>
            <a:pPr lvl="1"/>
            <a:endParaRPr lang="fr-FR" dirty="0" smtClean="0"/>
          </a:p>
          <a:p>
            <a:pPr marL="457200" marR="0" lvl="1" indent="0" algn="l" defTabSz="457200" rtl="0" eaLnBrk="1" fontAlgn="auto" latinLnBrk="0" hangingPunct="1">
              <a:lnSpc>
                <a:spcPct val="100000"/>
              </a:lnSpc>
              <a:spcBef>
                <a:spcPct val="20000"/>
              </a:spcBef>
              <a:spcAft>
                <a:spcPts val="0"/>
              </a:spcAft>
              <a:buClrTx/>
              <a:buSzTx/>
              <a:buFontTx/>
              <a:buNone/>
              <a:tabLst/>
              <a:defRPr/>
            </a:pPr>
            <a:endParaRPr lang="fr-FR" dirty="0" smtClean="0"/>
          </a:p>
          <a:p>
            <a:pPr marL="457200" marR="0" lvl="1" indent="0" algn="l" defTabSz="457200" rtl="0" eaLnBrk="1" fontAlgn="auto" latinLnBrk="0" hangingPunct="1">
              <a:lnSpc>
                <a:spcPct val="100000"/>
              </a:lnSpc>
              <a:spcBef>
                <a:spcPct val="20000"/>
              </a:spcBef>
              <a:spcAft>
                <a:spcPts val="0"/>
              </a:spcAft>
              <a:buClrTx/>
              <a:buSzTx/>
              <a:buFontTx/>
              <a:buNone/>
              <a:tabLst/>
              <a:defRPr/>
            </a:pPr>
            <a:endParaRPr lang="fr-FR" dirty="0" smtClean="0"/>
          </a:p>
          <a:p>
            <a:pPr lvl="1"/>
            <a:endParaRPr lang="fr-FR" dirty="0"/>
          </a:p>
        </p:txBody>
      </p:sp>
      <p:sp>
        <p:nvSpPr>
          <p:cNvPr id="4" name="Titre 1"/>
          <p:cNvSpPr>
            <a:spLocks noGrp="1"/>
          </p:cNvSpPr>
          <p:nvPr>
            <p:ph type="ctrTitle" hasCustomPrompt="1"/>
          </p:nvPr>
        </p:nvSpPr>
        <p:spPr>
          <a:xfrm>
            <a:off x="3364164" y="751809"/>
            <a:ext cx="5222035" cy="985582"/>
          </a:xfrm>
          <a:prstGeom prst="rect">
            <a:avLst/>
          </a:prstGeom>
        </p:spPr>
        <p:txBody>
          <a:bodyPr lIns="0" tIns="0" rIns="0" bIns="0" anchor="b" anchorCtr="0">
            <a:noAutofit/>
          </a:bodyPr>
          <a:lstStyle>
            <a:lvl1pPr algn="r">
              <a:defRPr sz="3500" b="0" i="0">
                <a:solidFill>
                  <a:srgbClr val="868788"/>
                </a:solidFill>
                <a:latin typeface="Arial"/>
                <a:cs typeface="Arial"/>
              </a:defRPr>
            </a:lvl1pPr>
          </a:lstStyle>
          <a:p>
            <a:r>
              <a:rPr lang="fr-FR" dirty="0" smtClean="0"/>
              <a:t>Titre de la partie 1</a:t>
            </a:r>
            <a:endParaRPr lang="fr-FR" dirty="0"/>
          </a:p>
        </p:txBody>
      </p:sp>
      <p:cxnSp>
        <p:nvCxnSpPr>
          <p:cNvPr id="8" name="Connecteur droit 7"/>
          <p:cNvCxnSpPr/>
          <p:nvPr userDrawn="1"/>
        </p:nvCxnSpPr>
        <p:spPr>
          <a:xfrm>
            <a:off x="1830576" y="1849558"/>
            <a:ext cx="6716524" cy="0"/>
          </a:xfrm>
          <a:prstGeom prst="line">
            <a:avLst/>
          </a:prstGeom>
          <a:ln>
            <a:solidFill>
              <a:srgbClr val="009137"/>
            </a:solidFill>
          </a:ln>
        </p:spPr>
        <p:style>
          <a:lnRef idx="1">
            <a:schemeClr val="dk1"/>
          </a:lnRef>
          <a:fillRef idx="0">
            <a:schemeClr val="dk1"/>
          </a:fillRef>
          <a:effectRef idx="0">
            <a:schemeClr val="dk1"/>
          </a:effectRef>
          <a:fontRef idx="minor">
            <a:schemeClr val="tx1"/>
          </a:fontRef>
        </p:style>
      </p:cxnSp>
      <p:sp>
        <p:nvSpPr>
          <p:cNvPr id="2" name="Espace réservé de la date 1"/>
          <p:cNvSpPr>
            <a:spLocks noGrp="1"/>
          </p:cNvSpPr>
          <p:nvPr>
            <p:ph type="dt" sz="half" idx="10"/>
          </p:nvPr>
        </p:nvSpPr>
        <p:spPr/>
        <p:txBody>
          <a:bodyPr/>
          <a:lstStyle/>
          <a:p>
            <a:r>
              <a:rPr lang="fr-FR" smtClean="0"/>
              <a:t>JJ/MM/AAAA</a:t>
            </a:r>
            <a:endParaRPr lang="fr-FR"/>
          </a:p>
        </p:txBody>
      </p:sp>
      <p:sp>
        <p:nvSpPr>
          <p:cNvPr id="9" name="Espace réservé du pied de page 8"/>
          <p:cNvSpPr>
            <a:spLocks noGrp="1"/>
          </p:cNvSpPr>
          <p:nvPr>
            <p:ph type="ftr" sz="quarter" idx="11"/>
          </p:nvPr>
        </p:nvSpPr>
        <p:spPr>
          <a:xfrm>
            <a:off x="3124200" y="6356350"/>
            <a:ext cx="2895600" cy="365125"/>
          </a:xfrm>
          <a:prstGeom prst="rect">
            <a:avLst/>
          </a:prstGeom>
        </p:spPr>
        <p:txBody>
          <a:bodyPr/>
          <a:lstStyle/>
          <a:p>
            <a:r>
              <a:rPr lang="fr-FR" smtClean="0"/>
              <a:t>Titre de la présentation</a:t>
            </a:r>
            <a:endParaRPr lang="fr-FR"/>
          </a:p>
        </p:txBody>
      </p:sp>
      <p:sp>
        <p:nvSpPr>
          <p:cNvPr id="12" name="ZoneTexte 11"/>
          <p:cNvSpPr txBox="1"/>
          <p:nvPr userDrawn="1"/>
        </p:nvSpPr>
        <p:spPr>
          <a:xfrm>
            <a:off x="635000" y="6407150"/>
            <a:ext cx="495300" cy="381000"/>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99003F18-EFC2-FD45-A435-0C7B327928C5}" type="slidenum">
              <a:rPr lang="fr-FR" sz="1000" smtClean="0">
                <a:solidFill>
                  <a:srgbClr val="868788"/>
                </a:solidFill>
                <a:latin typeface="Arial"/>
                <a:cs typeface="Arial"/>
              </a:rPr>
              <a:pPr marL="0" marR="0" indent="0" algn="l" defTabSz="457200" rtl="0" eaLnBrk="1" fontAlgn="auto" latinLnBrk="0" hangingPunct="1">
                <a:lnSpc>
                  <a:spcPct val="100000"/>
                </a:lnSpc>
                <a:spcBef>
                  <a:spcPts val="0"/>
                </a:spcBef>
                <a:spcAft>
                  <a:spcPts val="0"/>
                </a:spcAft>
                <a:buClrTx/>
                <a:buSzTx/>
                <a:buFontTx/>
                <a:buNone/>
                <a:tabLst/>
                <a:defRPr/>
              </a:pPr>
              <a:t>‹N°›</a:t>
            </a:fld>
            <a:endParaRPr lang="fr-FR" sz="1000" dirty="0" smtClean="0">
              <a:solidFill>
                <a:srgbClr val="868788"/>
              </a:solidFill>
              <a:latin typeface="Arial"/>
              <a:cs typeface="Arial"/>
            </a:endParaRPr>
          </a:p>
        </p:txBody>
      </p:sp>
    </p:spTree>
    <p:extLst>
      <p:ext uri="{BB962C8B-B14F-4D97-AF65-F5344CB8AC3E}">
        <p14:creationId xmlns:p14="http://schemas.microsoft.com/office/powerpoint/2010/main" val="26163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33440A-D04E-4FB0-ACBB-D1FD42651063}" type="datetime1">
              <a:rPr lang="fr-FR" smtClean="0"/>
              <a:pPr/>
              <a:t>12/06/2015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E5C7EF4D-DD50-400C-9F04-EB20CB99416E}" type="slidenum">
              <a:rPr lang="fr-FR" sz="2800" smtClean="0">
                <a:solidFill>
                  <a:schemeClr val="tx2"/>
                </a:solidFill>
              </a:rPr>
              <a:pPr/>
              <a:t>‹N°›</a:t>
            </a:fld>
            <a:endParaRPr lang="fr-FR"/>
          </a:p>
        </p:txBody>
      </p:sp>
    </p:spTree>
    <p:extLst>
      <p:ext uri="{BB962C8B-B14F-4D97-AF65-F5344CB8AC3E}">
        <p14:creationId xmlns:p14="http://schemas.microsoft.com/office/powerpoint/2010/main" val="315002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9FADA7-12A5-4168-87FD-0A7BA931419B}" type="datetime1">
              <a:rPr lang="fr-FR" smtClean="0"/>
              <a:pPr/>
              <a:t>12/06/2015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86442B7-F7A6-44F5-A940-BF91B5A1AE3C}" type="slidenum">
              <a:rPr lang="fr-FR" smtClean="0"/>
              <a:pPr/>
              <a:t>‹N°›</a:t>
            </a:fld>
            <a:endParaRPr lang="fr-FR"/>
          </a:p>
        </p:txBody>
      </p:sp>
    </p:spTree>
    <p:extLst>
      <p:ext uri="{BB962C8B-B14F-4D97-AF65-F5344CB8AC3E}">
        <p14:creationId xmlns:p14="http://schemas.microsoft.com/office/powerpoint/2010/main" val="415532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9FC5A2C-8CF9-418C-929E-59F23F70E5F3}" type="datetime1">
              <a:rPr lang="fr-FR" smtClean="0"/>
              <a:pPr/>
              <a:t>12/06/2015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A86442B7-F7A6-44F5-A940-BF91B5A1AE3C}" type="slidenum">
              <a:rPr lang="fr-FR" smtClean="0"/>
              <a:pPr/>
              <a:t>‹N°›</a:t>
            </a:fld>
            <a:endParaRPr lang="fr-FR"/>
          </a:p>
        </p:txBody>
      </p:sp>
    </p:spTree>
    <p:extLst>
      <p:ext uri="{BB962C8B-B14F-4D97-AF65-F5344CB8AC3E}">
        <p14:creationId xmlns:p14="http://schemas.microsoft.com/office/powerpoint/2010/main" val="84410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6569BAF-DF50-49A9-A24B-E772F34D4EE8}" type="datetime1">
              <a:rPr lang="fr-FR" smtClean="0"/>
              <a:pPr/>
              <a:t>12/06/2015</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A86442B7-F7A6-44F5-A940-BF91B5A1AE3C}" type="slidenum">
              <a:rPr lang="fr-FR" smtClean="0"/>
              <a:pPr/>
              <a:t>‹N°›</a:t>
            </a:fld>
            <a:endParaRPr lang="fr-FR"/>
          </a:p>
        </p:txBody>
      </p:sp>
    </p:spTree>
    <p:extLst>
      <p:ext uri="{BB962C8B-B14F-4D97-AF65-F5344CB8AC3E}">
        <p14:creationId xmlns:p14="http://schemas.microsoft.com/office/powerpoint/2010/main" val="39744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E29F9C-0FE7-4725-BBF1-3A439DEFF6B8}" type="datetime1">
              <a:rPr lang="fr-FR" smtClean="0"/>
              <a:pPr/>
              <a:t>12/06/2015</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A86442B7-F7A6-44F5-A940-BF91B5A1AE3C}" type="slidenum">
              <a:rPr lang="fr-FR" smtClean="0"/>
              <a:pPr/>
              <a:t>‹N°›</a:t>
            </a:fld>
            <a:endParaRPr lang="fr-FR"/>
          </a:p>
        </p:txBody>
      </p:sp>
    </p:spTree>
    <p:extLst>
      <p:ext uri="{BB962C8B-B14F-4D97-AF65-F5344CB8AC3E}">
        <p14:creationId xmlns:p14="http://schemas.microsoft.com/office/powerpoint/2010/main" val="224284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192ABE-290F-4556-9BE6-EA283C4356C3}" type="datetime1">
              <a:rPr lang="fr-FR" smtClean="0"/>
              <a:pPr/>
              <a:t>12/06/2015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A86442B7-F7A6-44F5-A940-BF91B5A1AE3C}" type="slidenum">
              <a:rPr lang="fr-FR" smtClean="0"/>
              <a:pPr/>
              <a:t>‹N°›</a:t>
            </a:fld>
            <a:endParaRPr lang="fr-FR"/>
          </a:p>
        </p:txBody>
      </p:sp>
    </p:spTree>
    <p:extLst>
      <p:ext uri="{BB962C8B-B14F-4D97-AF65-F5344CB8AC3E}">
        <p14:creationId xmlns:p14="http://schemas.microsoft.com/office/powerpoint/2010/main" val="188589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137221-B4EC-499E-8F13-52A4FCD99E36}" type="datetime1">
              <a:rPr lang="fr-FR" smtClean="0"/>
              <a:pPr/>
              <a:t>12/06/2015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A86442B7-F7A6-44F5-A940-BF91B5A1AE3C}" type="slidenum">
              <a:rPr lang="fr-FR" smtClean="0">
                <a:solidFill>
                  <a:srgbClr val="FFFFFF"/>
                </a:solidFill>
              </a:rPr>
              <a:pPr/>
              <a:t>‹N°›</a:t>
            </a:fld>
            <a:endParaRPr lang="fr-FR"/>
          </a:p>
        </p:txBody>
      </p:sp>
    </p:spTree>
    <p:extLst>
      <p:ext uri="{BB962C8B-B14F-4D97-AF65-F5344CB8AC3E}">
        <p14:creationId xmlns:p14="http://schemas.microsoft.com/office/powerpoint/2010/main" val="98561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6F042D-FBEA-40C8-ACF1-388DE857BC66}" type="datetime1">
              <a:rPr lang="fr-FR" smtClean="0"/>
              <a:pPr/>
              <a:t>12/06/2015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A86442B7-F7A6-44F5-A940-BF91B5A1AE3C}" type="slidenum">
              <a:rPr lang="fr-FR" smtClean="0">
                <a:solidFill>
                  <a:srgbClr val="FFFFFF"/>
                </a:solidFill>
              </a:rPr>
              <a:pPr/>
              <a:t>‹N°›</a:t>
            </a:fld>
            <a:endParaRPr lang="fr-FR"/>
          </a:p>
        </p:txBody>
      </p:sp>
    </p:spTree>
    <p:extLst>
      <p:ext uri="{BB962C8B-B14F-4D97-AF65-F5344CB8AC3E}">
        <p14:creationId xmlns:p14="http://schemas.microsoft.com/office/powerpoint/2010/main" val="186841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schemeClr val="tx2">
                  <a:shade val="90000"/>
                </a:scheme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7EF4D-DD50-400C-9F04-EB20CB99416E}" type="slidenum">
              <a:rPr lang="fr-FR" sz="2800" smtClean="0">
                <a:solidFill>
                  <a:schemeClr val="tx2"/>
                </a:solidFill>
              </a:rPr>
              <a:pPr/>
              <a:t>‹N°›</a:t>
            </a:fld>
            <a:endParaRPr lang="fr-FR">
              <a:solidFill>
                <a:schemeClr val="tx2">
                  <a:shade val="90000"/>
                </a:schemeClr>
              </a:solidFill>
            </a:endParaRPr>
          </a:p>
        </p:txBody>
      </p:sp>
    </p:spTree>
    <p:extLst>
      <p:ext uri="{BB962C8B-B14F-4D97-AF65-F5344CB8AC3E}">
        <p14:creationId xmlns:p14="http://schemas.microsoft.com/office/powerpoint/2010/main" val="29825339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 id="2147483748" r:id="rId13"/>
    <p:sldLayoutId id="2147483749" r:id="rId14"/>
    <p:sldLayoutId id="2147483750" r:id="rId15"/>
    <p:sldLayoutId id="2147483751" r:id="rId16"/>
    <p:sldLayoutId id="2147483753" r:id="rId17"/>
    <p:sldLayoutId id="2147483754" r:id="rId18"/>
    <p:sldLayoutId id="2147483755" r:id="rId1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8.xml"/><Relationship Id="rId7"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tIns="0" bIns="0"/>
          <a:lstStyle/>
          <a:p>
            <a:r>
              <a:rPr lang="fr-FR" sz="3600" dirty="0" smtClean="0">
                <a:solidFill>
                  <a:srgbClr val="828282"/>
                </a:solidFill>
              </a:rPr>
              <a:t>Choisir les projets pour demain </a:t>
            </a:r>
            <a:r>
              <a:rPr lang="fr-FR" sz="3600" b="1" dirty="0">
                <a:solidFill>
                  <a:srgbClr val="828282"/>
                </a:solidFill>
              </a:rPr>
              <a:t/>
            </a:r>
            <a:br>
              <a:rPr lang="fr-FR" sz="3600" b="1" dirty="0">
                <a:solidFill>
                  <a:srgbClr val="828282"/>
                </a:solidFill>
              </a:rPr>
            </a:br>
            <a:endParaRPr lang="fr-FR" dirty="0"/>
          </a:p>
        </p:txBody>
      </p:sp>
      <p:sp>
        <p:nvSpPr>
          <p:cNvPr id="7" name="ZoneTexte 6"/>
          <p:cNvSpPr txBox="1"/>
          <p:nvPr/>
        </p:nvSpPr>
        <p:spPr>
          <a:xfrm>
            <a:off x="7457440" y="5445760"/>
            <a:ext cx="184666" cy="369332"/>
          </a:xfrm>
          <a:prstGeom prst="rect">
            <a:avLst/>
          </a:prstGeom>
          <a:noFill/>
        </p:spPr>
        <p:txBody>
          <a:bodyPr wrap="none" rtlCol="0">
            <a:spAutoFit/>
          </a:bodyPr>
          <a:lstStyle/>
          <a:p>
            <a:endParaRPr lang="fr-FR" dirty="0"/>
          </a:p>
        </p:txBody>
      </p:sp>
      <p:sp>
        <p:nvSpPr>
          <p:cNvPr id="8" name="ZoneTexte 7"/>
          <p:cNvSpPr txBox="1"/>
          <p:nvPr/>
        </p:nvSpPr>
        <p:spPr>
          <a:xfrm>
            <a:off x="2257425" y="4945994"/>
            <a:ext cx="6299836" cy="892552"/>
          </a:xfrm>
          <a:prstGeom prst="rect">
            <a:avLst/>
          </a:prstGeom>
          <a:noFill/>
        </p:spPr>
        <p:txBody>
          <a:bodyPr wrap="square" lIns="0" rIns="0" bIns="0" rtlCol="0" anchor="b" anchorCtr="0">
            <a:spAutoFit/>
          </a:bodyPr>
          <a:lstStyle/>
          <a:p>
            <a:pPr algn="r"/>
            <a:r>
              <a:rPr lang="fr-FR" sz="1900" dirty="0" smtClean="0">
                <a:solidFill>
                  <a:schemeClr val="bg1">
                    <a:lumMod val="65000"/>
                  </a:schemeClr>
                </a:solidFill>
                <a:latin typeface="Arial"/>
                <a:cs typeface="Arial"/>
              </a:rPr>
              <a:t>Catherine Tournier-Lasserve</a:t>
            </a:r>
          </a:p>
          <a:p>
            <a:pPr algn="r"/>
            <a:r>
              <a:rPr lang="fr-FR" sz="1900" dirty="0" smtClean="0">
                <a:solidFill>
                  <a:schemeClr val="bg1">
                    <a:lumMod val="65000"/>
                  </a:schemeClr>
                </a:solidFill>
                <a:latin typeface="Arial"/>
                <a:cs typeface="Arial"/>
              </a:rPr>
              <a:t>Philippe  Richard</a:t>
            </a:r>
          </a:p>
          <a:p>
            <a:pPr algn="r"/>
            <a:r>
              <a:rPr lang="fr-FR" sz="1700" dirty="0" smtClean="0">
                <a:solidFill>
                  <a:schemeClr val="bg1">
                    <a:lumMod val="65000"/>
                  </a:schemeClr>
                </a:solidFill>
                <a:cs typeface="Arial"/>
              </a:rPr>
              <a:t>Secrétariat Général</a:t>
            </a:r>
            <a:endParaRPr lang="fr-FR" sz="1700" dirty="0">
              <a:solidFill>
                <a:schemeClr val="bg1">
                  <a:lumMod val="65000"/>
                </a:schemeClr>
              </a:solidFill>
              <a:cs typeface="Arial"/>
            </a:endParaRPr>
          </a:p>
        </p:txBody>
      </p:sp>
      <p:sp>
        <p:nvSpPr>
          <p:cNvPr id="9" name="ZoneTexte 8"/>
          <p:cNvSpPr txBox="1"/>
          <p:nvPr/>
        </p:nvSpPr>
        <p:spPr>
          <a:xfrm>
            <a:off x="5148132" y="5973812"/>
            <a:ext cx="3409128" cy="507831"/>
          </a:xfrm>
          <a:prstGeom prst="rect">
            <a:avLst/>
          </a:prstGeom>
          <a:noFill/>
        </p:spPr>
        <p:txBody>
          <a:bodyPr wrap="square" rIns="0" rtlCol="0">
            <a:spAutoFit/>
          </a:bodyPr>
          <a:lstStyle/>
          <a:p>
            <a:pPr algn="r"/>
            <a:r>
              <a:rPr lang="fr-FR" sz="1500" dirty="0" smtClean="0">
                <a:solidFill>
                  <a:schemeClr val="bg1">
                    <a:lumMod val="65000"/>
                  </a:schemeClr>
                </a:solidFill>
                <a:latin typeface="Arial"/>
                <a:cs typeface="Arial"/>
              </a:rPr>
              <a:t>18 Juin </a:t>
            </a:r>
          </a:p>
          <a:p>
            <a:pPr algn="r"/>
            <a:endParaRPr lang="fr-FR" sz="1200" dirty="0">
              <a:solidFill>
                <a:schemeClr val="bg1">
                  <a:lumMod val="65000"/>
                </a:schemeClr>
              </a:solidFill>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710" y="2062100"/>
            <a:ext cx="723900"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descr="Groupe_CDD_4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32" y="355886"/>
            <a:ext cx="1305432" cy="1488938"/>
          </a:xfrm>
          <a:prstGeom prst="rect">
            <a:avLst/>
          </a:prstGeom>
        </p:spPr>
      </p:pic>
    </p:spTree>
    <p:extLst>
      <p:ext uri="{BB962C8B-B14F-4D97-AF65-F5344CB8AC3E}">
        <p14:creationId xmlns:p14="http://schemas.microsoft.com/office/powerpoint/2010/main" val="4266002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19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nvPr>
        </p:nvSpPr>
        <p:spPr>
          <a:xfrm>
            <a:off x="3840821" y="386981"/>
            <a:ext cx="4745378" cy="985582"/>
          </a:xfrm>
        </p:spPr>
        <p:txBody>
          <a:bodyPr lIns="0" tIns="0" rIns="0" bIns="0" anchor="b" anchorCtr="0">
            <a:noAutofit/>
          </a:bodyPr>
          <a:lstStyle/>
          <a:p>
            <a:pPr marL="363538" lvl="1" indent="-363538" algn="r"/>
            <a:r>
              <a:rPr lang="fr-FR" sz="2000" kern="1200" dirty="0" smtClean="0">
                <a:solidFill>
                  <a:srgbClr val="868788"/>
                </a:solidFill>
                <a:latin typeface="Calibri" pitchFamily="34" charset="0"/>
                <a:ea typeface="+mj-ea"/>
                <a:cs typeface="Arial"/>
              </a:rPr>
              <a:t>Orientations retenues pour réaliser la trajectoire du portefeuille de projets</a:t>
            </a:r>
          </a:p>
        </p:txBody>
      </p:sp>
      <p:sp>
        <p:nvSpPr>
          <p:cNvPr id="4" name="Text Placeholder 3"/>
          <p:cNvSpPr txBox="1">
            <a:spLocks/>
          </p:cNvSpPr>
          <p:nvPr/>
        </p:nvSpPr>
        <p:spPr>
          <a:xfrm>
            <a:off x="492429" y="1601369"/>
            <a:ext cx="8031708" cy="445995"/>
          </a:xfrm>
          <a:prstGeom prst="rect">
            <a:avLst/>
          </a:prstGeom>
        </p:spPr>
        <p:txBody>
          <a:bodyPr lIns="72000" tIns="108000" rIns="72000" bIns="0" anchor="t"/>
          <a:lstStyle/>
          <a:p>
            <a:pPr marL="171450" lvl="0" indent="-171450">
              <a:buClr>
                <a:srgbClr val="C00000"/>
              </a:buClr>
              <a:buFont typeface="Wingdings" pitchFamily="2" charset="2"/>
              <a:buChar char="§"/>
            </a:pPr>
            <a:r>
              <a:rPr lang="fr-FR" sz="1600" dirty="0" smtClean="0">
                <a:solidFill>
                  <a:prstClr val="black"/>
                </a:solidFill>
                <a:latin typeface="Arial" panose="020B0604020202020204" pitchFamily="34" charset="0"/>
                <a:cs typeface="Arial" panose="020B0604020202020204" pitchFamily="34" charset="0"/>
                <a:sym typeface="Wingdings" pitchFamily="2" charset="2"/>
              </a:rPr>
              <a:t>La valeur de chaque projet a été calculée selon les principes du schéma directeur. Les orientations permettent ensuite de pondérer chacun des critères du projet.</a:t>
            </a: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b="1" dirty="0" smtClean="0">
              <a:solidFill>
                <a:prstClr val="black"/>
              </a:solidFill>
              <a:latin typeface="Calibri" pitchFamily="34" charset="0"/>
              <a:sym typeface="Wingdings" pitchFamily="2" charset="2"/>
            </a:endParaRPr>
          </a:p>
          <a:p>
            <a:pPr marL="171450" lvl="0" indent="-171450">
              <a:buClr>
                <a:srgbClr val="C00000"/>
              </a:buClr>
              <a:buFont typeface="Arial" pitchFamily="34" charset="0"/>
              <a:buChar cha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a:p>
            <a:pPr marL="171450" lvl="0" indent="-171450">
              <a:buClr>
                <a:srgbClr val="C00000"/>
              </a:buClr>
            </a:pPr>
            <a:endParaRPr lang="fr-FR" sz="1200" dirty="0" smtClean="0">
              <a:solidFill>
                <a:prstClr val="black"/>
              </a:solidFill>
              <a:latin typeface="Calibri" pitchFamily="34" charset="0"/>
              <a:sym typeface="Wingdings" pitchFamily="2" charset="2"/>
            </a:endParaRPr>
          </a:p>
        </p:txBody>
      </p:sp>
      <p:sp>
        <p:nvSpPr>
          <p:cNvPr id="5" name="Rectangle 4"/>
          <p:cNvSpPr/>
          <p:nvPr/>
        </p:nvSpPr>
        <p:spPr>
          <a:xfrm>
            <a:off x="251400" y="2387185"/>
            <a:ext cx="1163077" cy="1008140"/>
          </a:xfrm>
          <a:prstGeom prst="rect">
            <a:avLst/>
          </a:prstGeom>
          <a:solidFill>
            <a:srgbClr val="00B0F0"/>
          </a:solidFill>
          <a:ln w="28575">
            <a:solidFill>
              <a:srgbClr val="00B0F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Le SI doit être urbanisé pour soutenir une vision unitaire de l’EP et soutenir la transversalité</a:t>
            </a:r>
            <a:endParaRPr lang="fr-FR" sz="1100" dirty="0">
              <a:solidFill>
                <a:schemeClr val="bg1"/>
              </a:solidFill>
            </a:endParaRPr>
          </a:p>
        </p:txBody>
      </p:sp>
      <p:sp>
        <p:nvSpPr>
          <p:cNvPr id="6" name="Rectangle 5"/>
          <p:cNvSpPr/>
          <p:nvPr/>
        </p:nvSpPr>
        <p:spPr>
          <a:xfrm>
            <a:off x="1495790" y="2383676"/>
            <a:ext cx="1163143" cy="1008140"/>
          </a:xfrm>
          <a:prstGeom prst="rect">
            <a:avLst/>
          </a:prstGeom>
          <a:solidFill>
            <a:srgbClr val="92D050"/>
          </a:solidFill>
          <a:ln w="28575">
            <a:solidFill>
              <a:srgbClr val="92D05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Le SI doit soutenir l’efficience des processus et une diminution des coûts métiers</a:t>
            </a:r>
            <a:endParaRPr lang="fr-FR" sz="1100" dirty="0">
              <a:solidFill>
                <a:schemeClr val="bg1"/>
              </a:solidFill>
            </a:endParaRPr>
          </a:p>
        </p:txBody>
      </p:sp>
      <p:sp>
        <p:nvSpPr>
          <p:cNvPr id="7" name="Rectangle 6"/>
          <p:cNvSpPr/>
          <p:nvPr/>
        </p:nvSpPr>
        <p:spPr>
          <a:xfrm>
            <a:off x="2744274" y="2387183"/>
            <a:ext cx="1163077" cy="1008000"/>
          </a:xfrm>
          <a:prstGeom prst="rect">
            <a:avLst/>
          </a:prstGeom>
          <a:solidFill>
            <a:schemeClr val="bg1">
              <a:lumMod val="75000"/>
            </a:schemeClr>
          </a:solidFill>
          <a:ln w="2857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Le SI doit contribuer à l’effort de l’EP en matière de développement durable</a:t>
            </a:r>
            <a:endParaRPr lang="fr-FR" sz="1100" dirty="0">
              <a:solidFill>
                <a:schemeClr val="bg1"/>
              </a:solidFill>
            </a:endParaRPr>
          </a:p>
        </p:txBody>
      </p:sp>
      <p:sp>
        <p:nvSpPr>
          <p:cNvPr id="8" name="Rectangle 7"/>
          <p:cNvSpPr/>
          <p:nvPr/>
        </p:nvSpPr>
        <p:spPr>
          <a:xfrm>
            <a:off x="3990678" y="2383675"/>
            <a:ext cx="1163077" cy="1008140"/>
          </a:xfrm>
          <a:prstGeom prst="rect">
            <a:avLst/>
          </a:prstGeom>
          <a:solidFill>
            <a:schemeClr val="accent6">
              <a:lumMod val="75000"/>
            </a:schemeClr>
          </a:solidFill>
          <a:ln w="28575">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Le SI doit améliorer le service offert aux clients et aux partenaires </a:t>
            </a:r>
            <a:endParaRPr lang="fr-FR" sz="1100" dirty="0">
              <a:solidFill>
                <a:schemeClr val="bg1"/>
              </a:solidFill>
            </a:endParaRPr>
          </a:p>
        </p:txBody>
      </p:sp>
      <p:sp>
        <p:nvSpPr>
          <p:cNvPr id="9" name="Rectangle 8"/>
          <p:cNvSpPr/>
          <p:nvPr/>
        </p:nvSpPr>
        <p:spPr>
          <a:xfrm>
            <a:off x="7729891" y="2380166"/>
            <a:ext cx="1163077" cy="1008140"/>
          </a:xfrm>
          <a:prstGeom prst="rect">
            <a:avLst/>
          </a:prstGeom>
          <a:solidFill>
            <a:srgbClr val="FFFFCC"/>
          </a:solidFill>
          <a:ln w="285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t>Le coût du SI doit baisser afin d’intégrer la contrainte budgétaire</a:t>
            </a:r>
            <a:endParaRPr lang="fr-FR" sz="1100" dirty="0"/>
          </a:p>
        </p:txBody>
      </p:sp>
      <p:sp>
        <p:nvSpPr>
          <p:cNvPr id="10" name="Rectangle 9"/>
          <p:cNvSpPr/>
          <p:nvPr/>
        </p:nvSpPr>
        <p:spPr>
          <a:xfrm>
            <a:off x="5237082" y="2380166"/>
            <a:ext cx="1163077" cy="1008140"/>
          </a:xfrm>
          <a:prstGeom prst="rect">
            <a:avLst/>
          </a:prstGeom>
          <a:solidFill>
            <a:schemeClr val="accent5">
              <a:lumMod val="60000"/>
              <a:lumOff val="40000"/>
            </a:schemeClr>
          </a:solidFill>
          <a:ln w="28575">
            <a:solidFill>
              <a:schemeClr val="accent5">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t>Le SI doit améliorer le quotidien des collaborateurs</a:t>
            </a:r>
            <a:endParaRPr lang="fr-FR" sz="1100" dirty="0"/>
          </a:p>
        </p:txBody>
      </p:sp>
      <p:sp>
        <p:nvSpPr>
          <p:cNvPr id="11" name="Rectangle 10"/>
          <p:cNvSpPr/>
          <p:nvPr/>
        </p:nvSpPr>
        <p:spPr>
          <a:xfrm>
            <a:off x="6481472" y="2387185"/>
            <a:ext cx="1163077" cy="1008140"/>
          </a:xfrm>
          <a:prstGeom prst="rect">
            <a:avLst/>
          </a:prstGeom>
          <a:solidFill>
            <a:srgbClr val="FFFF00"/>
          </a:solidFill>
          <a:ln w="28575">
            <a:solidFill>
              <a:srgbClr val="FFFF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t>Le SI doit garantir la fiabilité et la sécurité de nos données</a:t>
            </a:r>
            <a:endParaRPr lang="fr-FR" sz="1100" dirty="0"/>
          </a:p>
        </p:txBody>
      </p:sp>
      <p:sp>
        <p:nvSpPr>
          <p:cNvPr id="12" name="Left Brace 11"/>
          <p:cNvSpPr/>
          <p:nvPr/>
        </p:nvSpPr>
        <p:spPr>
          <a:xfrm rot="16200000">
            <a:off x="4421003" y="209323"/>
            <a:ext cx="451853" cy="7427811"/>
          </a:xfrm>
          <a:prstGeom prst="leftBrace">
            <a:avLst>
              <a:gd name="adj1" fmla="val 73692"/>
              <a:gd name="adj2" fmla="val 48319"/>
            </a:avLst>
          </a:prstGeom>
          <a:ln w="1270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2400"/>
          </a:p>
        </p:txBody>
      </p:sp>
      <p:sp>
        <p:nvSpPr>
          <p:cNvPr id="14" name="Rectangle 13"/>
          <p:cNvSpPr/>
          <p:nvPr/>
        </p:nvSpPr>
        <p:spPr>
          <a:xfrm>
            <a:off x="1493777" y="4201370"/>
            <a:ext cx="1163077" cy="1008140"/>
          </a:xfrm>
          <a:prstGeom prst="rect">
            <a:avLst/>
          </a:prstGeom>
          <a:solidFill>
            <a:srgbClr val="9D9D9D"/>
          </a:solidFill>
          <a:ln w="285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Amélioration de la performance de l’Etablissement Public</a:t>
            </a:r>
            <a:endParaRPr lang="fr-FR" sz="1100" dirty="0">
              <a:solidFill>
                <a:schemeClr val="bg1"/>
              </a:solidFill>
            </a:endParaRPr>
          </a:p>
        </p:txBody>
      </p:sp>
      <p:sp>
        <p:nvSpPr>
          <p:cNvPr id="15" name="Rectangle 14"/>
          <p:cNvSpPr/>
          <p:nvPr/>
        </p:nvSpPr>
        <p:spPr>
          <a:xfrm>
            <a:off x="251400" y="338830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1</a:t>
            </a:r>
            <a:endParaRPr lang="fr-FR" sz="1400" dirty="0">
              <a:solidFill>
                <a:schemeClr val="bg1"/>
              </a:solidFill>
            </a:endParaRPr>
          </a:p>
        </p:txBody>
      </p:sp>
      <p:sp>
        <p:nvSpPr>
          <p:cNvPr id="17" name="Rectangle 16"/>
          <p:cNvSpPr/>
          <p:nvPr/>
        </p:nvSpPr>
        <p:spPr>
          <a:xfrm>
            <a:off x="3953195" y="4201370"/>
            <a:ext cx="1163077" cy="1008140"/>
          </a:xfrm>
          <a:prstGeom prst="rect">
            <a:avLst/>
          </a:prstGeom>
          <a:solidFill>
            <a:srgbClr val="9D9D9D"/>
          </a:solidFill>
          <a:ln w="285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Amélioration de l’environnement de travail du collaborateur</a:t>
            </a:r>
            <a:endParaRPr lang="fr-FR" sz="1100" dirty="0">
              <a:solidFill>
                <a:schemeClr val="bg1"/>
              </a:solidFill>
            </a:endParaRPr>
          </a:p>
        </p:txBody>
      </p:sp>
      <p:sp>
        <p:nvSpPr>
          <p:cNvPr id="21" name="Rectangle 20"/>
          <p:cNvSpPr/>
          <p:nvPr/>
        </p:nvSpPr>
        <p:spPr>
          <a:xfrm>
            <a:off x="6479459" y="4201370"/>
            <a:ext cx="1163077" cy="1008140"/>
          </a:xfrm>
          <a:prstGeom prst="rect">
            <a:avLst/>
          </a:prstGeom>
          <a:solidFill>
            <a:srgbClr val="9D9D9D"/>
          </a:solidFill>
          <a:ln w="285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Amélioration de l’offre client</a:t>
            </a:r>
            <a:endParaRPr lang="fr-FR" sz="1100" dirty="0">
              <a:solidFill>
                <a:schemeClr val="bg1"/>
              </a:solidFill>
            </a:endParaRPr>
          </a:p>
        </p:txBody>
      </p:sp>
      <p:sp>
        <p:nvSpPr>
          <p:cNvPr id="24" name="Rectangle 23"/>
          <p:cNvSpPr/>
          <p:nvPr/>
        </p:nvSpPr>
        <p:spPr>
          <a:xfrm>
            <a:off x="172916" y="5281520"/>
            <a:ext cx="942605" cy="523744"/>
          </a:xfrm>
          <a:prstGeom prst="rect">
            <a:avLst/>
          </a:prstGeom>
          <a:ln w="1270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600" dirty="0" smtClean="0">
                <a:solidFill>
                  <a:schemeClr val="bg1">
                    <a:lumMod val="50000"/>
                  </a:schemeClr>
                </a:solidFill>
              </a:rPr>
              <a:t>Principes</a:t>
            </a:r>
            <a:r>
              <a:rPr lang="fr-FR" sz="1200" dirty="0" smtClean="0">
                <a:solidFill>
                  <a:schemeClr val="bg1">
                    <a:lumMod val="50000"/>
                  </a:schemeClr>
                </a:solidFill>
              </a:rPr>
              <a:t> utilisés</a:t>
            </a:r>
            <a:endParaRPr lang="fr-FR" sz="1200" dirty="0">
              <a:solidFill>
                <a:schemeClr val="bg1">
                  <a:lumMod val="50000"/>
                </a:schemeClr>
              </a:solidFill>
            </a:endParaRPr>
          </a:p>
        </p:txBody>
      </p:sp>
      <p:sp>
        <p:nvSpPr>
          <p:cNvPr id="35" name="Rectangle 34"/>
          <p:cNvSpPr/>
          <p:nvPr/>
        </p:nvSpPr>
        <p:spPr>
          <a:xfrm>
            <a:off x="1495823" y="338830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2</a:t>
            </a:r>
            <a:endParaRPr lang="fr-FR" sz="1400" dirty="0">
              <a:solidFill>
                <a:schemeClr val="bg1"/>
              </a:solidFill>
            </a:endParaRPr>
          </a:p>
        </p:txBody>
      </p:sp>
      <p:sp>
        <p:nvSpPr>
          <p:cNvPr id="36" name="Rectangle 35"/>
          <p:cNvSpPr/>
          <p:nvPr/>
        </p:nvSpPr>
        <p:spPr>
          <a:xfrm>
            <a:off x="2744274" y="338830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3</a:t>
            </a:r>
            <a:endParaRPr lang="fr-FR" sz="1400" dirty="0">
              <a:solidFill>
                <a:schemeClr val="bg1"/>
              </a:solidFill>
            </a:endParaRPr>
          </a:p>
        </p:txBody>
      </p:sp>
      <p:sp>
        <p:nvSpPr>
          <p:cNvPr id="37" name="Rectangle 36"/>
          <p:cNvSpPr/>
          <p:nvPr/>
        </p:nvSpPr>
        <p:spPr>
          <a:xfrm>
            <a:off x="3990678" y="338830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4</a:t>
            </a:r>
            <a:endParaRPr lang="fr-FR" sz="1400" dirty="0">
              <a:solidFill>
                <a:schemeClr val="bg1"/>
              </a:solidFill>
            </a:endParaRPr>
          </a:p>
        </p:txBody>
      </p:sp>
      <p:sp>
        <p:nvSpPr>
          <p:cNvPr id="38" name="Rectangle 37"/>
          <p:cNvSpPr/>
          <p:nvPr/>
        </p:nvSpPr>
        <p:spPr>
          <a:xfrm>
            <a:off x="5237082" y="338830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5</a:t>
            </a:r>
            <a:endParaRPr lang="fr-FR" sz="1400" dirty="0">
              <a:solidFill>
                <a:schemeClr val="bg1"/>
              </a:solidFill>
            </a:endParaRPr>
          </a:p>
        </p:txBody>
      </p:sp>
      <p:sp>
        <p:nvSpPr>
          <p:cNvPr id="39" name="Rectangle 38"/>
          <p:cNvSpPr/>
          <p:nvPr/>
        </p:nvSpPr>
        <p:spPr>
          <a:xfrm>
            <a:off x="6481472" y="338830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6</a:t>
            </a:r>
            <a:endParaRPr lang="fr-FR" sz="1400" dirty="0">
              <a:solidFill>
                <a:schemeClr val="bg1"/>
              </a:solidFill>
            </a:endParaRPr>
          </a:p>
        </p:txBody>
      </p:sp>
      <p:sp>
        <p:nvSpPr>
          <p:cNvPr id="40" name="Rectangle 39"/>
          <p:cNvSpPr/>
          <p:nvPr/>
        </p:nvSpPr>
        <p:spPr>
          <a:xfrm>
            <a:off x="7729891" y="3395325"/>
            <a:ext cx="1163077"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7</a:t>
            </a:r>
            <a:endParaRPr lang="fr-FR" sz="1400" dirty="0">
              <a:solidFill>
                <a:schemeClr val="bg1"/>
              </a:solidFill>
            </a:endParaRPr>
          </a:p>
        </p:txBody>
      </p:sp>
      <p:sp>
        <p:nvSpPr>
          <p:cNvPr id="41" name="Rectangle 40"/>
          <p:cNvSpPr/>
          <p:nvPr/>
        </p:nvSpPr>
        <p:spPr>
          <a:xfrm>
            <a:off x="1384200"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1</a:t>
            </a:r>
            <a:endParaRPr lang="fr-FR" sz="1400" dirty="0">
              <a:solidFill>
                <a:schemeClr val="bg1"/>
              </a:solidFill>
            </a:endParaRPr>
          </a:p>
        </p:txBody>
      </p:sp>
      <p:sp>
        <p:nvSpPr>
          <p:cNvPr id="42" name="Rectangle 41"/>
          <p:cNvSpPr/>
          <p:nvPr/>
        </p:nvSpPr>
        <p:spPr>
          <a:xfrm>
            <a:off x="1751265"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2</a:t>
            </a:r>
            <a:endParaRPr lang="fr-FR" sz="1400" dirty="0">
              <a:solidFill>
                <a:schemeClr val="bg1"/>
              </a:solidFill>
            </a:endParaRPr>
          </a:p>
        </p:txBody>
      </p:sp>
      <p:sp>
        <p:nvSpPr>
          <p:cNvPr id="43" name="Rectangle 42"/>
          <p:cNvSpPr/>
          <p:nvPr/>
        </p:nvSpPr>
        <p:spPr>
          <a:xfrm>
            <a:off x="2118331"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6</a:t>
            </a:r>
            <a:endParaRPr lang="fr-FR" sz="1400" dirty="0">
              <a:solidFill>
                <a:schemeClr val="bg1"/>
              </a:solidFill>
            </a:endParaRPr>
          </a:p>
        </p:txBody>
      </p:sp>
      <p:sp>
        <p:nvSpPr>
          <p:cNvPr id="44" name="Rectangle 43"/>
          <p:cNvSpPr/>
          <p:nvPr/>
        </p:nvSpPr>
        <p:spPr>
          <a:xfrm>
            <a:off x="2485396"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7</a:t>
            </a:r>
            <a:endParaRPr lang="fr-FR" sz="1400" dirty="0">
              <a:solidFill>
                <a:schemeClr val="bg1"/>
              </a:solidFill>
            </a:endParaRPr>
          </a:p>
        </p:txBody>
      </p:sp>
      <p:sp>
        <p:nvSpPr>
          <p:cNvPr id="45" name="Rectangle 44"/>
          <p:cNvSpPr/>
          <p:nvPr/>
        </p:nvSpPr>
        <p:spPr>
          <a:xfrm>
            <a:off x="3840822"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1</a:t>
            </a:r>
            <a:endParaRPr lang="fr-FR" sz="1400" dirty="0">
              <a:solidFill>
                <a:schemeClr val="bg1"/>
              </a:solidFill>
            </a:endParaRPr>
          </a:p>
        </p:txBody>
      </p:sp>
      <p:sp>
        <p:nvSpPr>
          <p:cNvPr id="46" name="Rectangle 45"/>
          <p:cNvSpPr/>
          <p:nvPr/>
        </p:nvSpPr>
        <p:spPr>
          <a:xfrm>
            <a:off x="4126770"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2</a:t>
            </a:r>
            <a:endParaRPr lang="fr-FR" sz="1400" dirty="0">
              <a:solidFill>
                <a:schemeClr val="bg1"/>
              </a:solidFill>
            </a:endParaRPr>
          </a:p>
        </p:txBody>
      </p:sp>
      <p:sp>
        <p:nvSpPr>
          <p:cNvPr id="47" name="Rectangle 46"/>
          <p:cNvSpPr/>
          <p:nvPr/>
        </p:nvSpPr>
        <p:spPr>
          <a:xfrm>
            <a:off x="4984615"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6</a:t>
            </a:r>
            <a:endParaRPr lang="fr-FR" sz="1400" dirty="0">
              <a:solidFill>
                <a:schemeClr val="bg1"/>
              </a:solidFill>
            </a:endParaRPr>
          </a:p>
        </p:txBody>
      </p:sp>
      <p:sp>
        <p:nvSpPr>
          <p:cNvPr id="51" name="Rectangle 50"/>
          <p:cNvSpPr/>
          <p:nvPr/>
        </p:nvSpPr>
        <p:spPr>
          <a:xfrm>
            <a:off x="4412718"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3</a:t>
            </a:r>
            <a:endParaRPr lang="fr-FR" sz="1400" dirty="0">
              <a:solidFill>
                <a:schemeClr val="bg1"/>
              </a:solidFill>
            </a:endParaRPr>
          </a:p>
        </p:txBody>
      </p:sp>
      <p:sp>
        <p:nvSpPr>
          <p:cNvPr id="52" name="Rectangle 51"/>
          <p:cNvSpPr/>
          <p:nvPr/>
        </p:nvSpPr>
        <p:spPr>
          <a:xfrm>
            <a:off x="4698666"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5</a:t>
            </a:r>
            <a:endParaRPr lang="fr-FR" sz="1400" dirty="0">
              <a:solidFill>
                <a:schemeClr val="bg1"/>
              </a:solidFill>
            </a:endParaRPr>
          </a:p>
        </p:txBody>
      </p:sp>
      <p:sp>
        <p:nvSpPr>
          <p:cNvPr id="53" name="Rectangle 52"/>
          <p:cNvSpPr/>
          <p:nvPr/>
        </p:nvSpPr>
        <p:spPr>
          <a:xfrm>
            <a:off x="6401880"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1</a:t>
            </a:r>
            <a:endParaRPr lang="fr-FR" sz="1400" dirty="0">
              <a:solidFill>
                <a:schemeClr val="bg1"/>
              </a:solidFill>
            </a:endParaRPr>
          </a:p>
        </p:txBody>
      </p:sp>
      <p:sp>
        <p:nvSpPr>
          <p:cNvPr id="54" name="Rectangle 53"/>
          <p:cNvSpPr/>
          <p:nvPr/>
        </p:nvSpPr>
        <p:spPr>
          <a:xfrm>
            <a:off x="6687828"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2</a:t>
            </a:r>
            <a:endParaRPr lang="fr-FR" sz="1400" dirty="0">
              <a:solidFill>
                <a:schemeClr val="bg1"/>
              </a:solidFill>
            </a:endParaRPr>
          </a:p>
        </p:txBody>
      </p:sp>
      <p:sp>
        <p:nvSpPr>
          <p:cNvPr id="55" name="Rectangle 54"/>
          <p:cNvSpPr/>
          <p:nvPr/>
        </p:nvSpPr>
        <p:spPr>
          <a:xfrm>
            <a:off x="7545673"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6</a:t>
            </a:r>
            <a:endParaRPr lang="fr-FR" sz="1400" dirty="0">
              <a:solidFill>
                <a:schemeClr val="bg1"/>
              </a:solidFill>
            </a:endParaRPr>
          </a:p>
        </p:txBody>
      </p:sp>
      <p:sp>
        <p:nvSpPr>
          <p:cNvPr id="56" name="Rectangle 55"/>
          <p:cNvSpPr/>
          <p:nvPr/>
        </p:nvSpPr>
        <p:spPr>
          <a:xfrm>
            <a:off x="6973776"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4</a:t>
            </a:r>
            <a:endParaRPr lang="fr-FR" sz="1400" dirty="0">
              <a:solidFill>
                <a:schemeClr val="bg1"/>
              </a:solidFill>
            </a:endParaRPr>
          </a:p>
        </p:txBody>
      </p:sp>
      <p:sp>
        <p:nvSpPr>
          <p:cNvPr id="57" name="Rectangle 56"/>
          <p:cNvSpPr/>
          <p:nvPr/>
        </p:nvSpPr>
        <p:spPr>
          <a:xfrm>
            <a:off x="7259724" y="5429086"/>
            <a:ext cx="238303" cy="216000"/>
          </a:xfrm>
          <a:prstGeom prst="rect">
            <a:avLst/>
          </a:prstGeom>
          <a:solidFill>
            <a:srgbClr val="C00000"/>
          </a:solidFill>
          <a:ln w="127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400" dirty="0" smtClean="0">
                <a:solidFill>
                  <a:schemeClr val="bg1"/>
                </a:solidFill>
              </a:rPr>
              <a:t>5</a:t>
            </a:r>
            <a:endParaRPr lang="fr-FR" sz="1400" dirty="0">
              <a:solidFill>
                <a:schemeClr val="bg1"/>
              </a:solidFill>
            </a:endParaRPr>
          </a:p>
        </p:txBody>
      </p:sp>
      <p:sp>
        <p:nvSpPr>
          <p:cNvPr id="58" name="Rectangle 57"/>
          <p:cNvSpPr/>
          <p:nvPr/>
        </p:nvSpPr>
        <p:spPr>
          <a:xfrm>
            <a:off x="153886" y="4397726"/>
            <a:ext cx="961635" cy="451734"/>
          </a:xfrm>
          <a:prstGeom prst="rect">
            <a:avLst/>
          </a:prstGeom>
          <a:ln w="1270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600" dirty="0" smtClean="0">
                <a:solidFill>
                  <a:schemeClr val="bg1">
                    <a:lumMod val="50000"/>
                  </a:schemeClr>
                </a:solidFill>
              </a:rPr>
              <a:t>Orientations</a:t>
            </a:r>
            <a:endParaRPr lang="fr-FR" sz="1600" dirty="0">
              <a:solidFill>
                <a:schemeClr val="bg1">
                  <a:lumMod val="50000"/>
                </a:schemeClr>
              </a:solidFill>
            </a:endParaRPr>
          </a:p>
        </p:txBody>
      </p:sp>
      <p:sp>
        <p:nvSpPr>
          <p:cNvPr id="59" name="Left Brace 58"/>
          <p:cNvSpPr/>
          <p:nvPr/>
        </p:nvSpPr>
        <p:spPr>
          <a:xfrm rot="16200000">
            <a:off x="4415810" y="2245343"/>
            <a:ext cx="451853" cy="7427811"/>
          </a:xfrm>
          <a:prstGeom prst="leftBrace">
            <a:avLst>
              <a:gd name="adj1" fmla="val 73692"/>
              <a:gd name="adj2" fmla="val 48319"/>
            </a:avLst>
          </a:prstGeom>
          <a:ln w="1270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0" name="Rectangle 59"/>
          <p:cNvSpPr/>
          <p:nvPr/>
        </p:nvSpPr>
        <p:spPr>
          <a:xfrm>
            <a:off x="3054895" y="6210300"/>
            <a:ext cx="2924714" cy="504070"/>
          </a:xfrm>
          <a:prstGeom prst="rect">
            <a:avLst/>
          </a:prstGeom>
          <a:solidFill>
            <a:srgbClr val="C00000"/>
          </a:solidFill>
          <a:ln w="285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100" dirty="0" smtClean="0">
                <a:solidFill>
                  <a:schemeClr val="bg1"/>
                </a:solidFill>
              </a:rPr>
              <a:t>Scénarios de mise en œuvre des projets</a:t>
            </a:r>
            <a:endParaRPr lang="fr-FR" sz="1100" dirty="0">
              <a:solidFill>
                <a:schemeClr val="bg1"/>
              </a:solidFill>
            </a:endParaRPr>
          </a:p>
        </p:txBody>
      </p:sp>
    </p:spTree>
    <p:extLst>
      <p:ext uri="{BB962C8B-B14F-4D97-AF65-F5344CB8AC3E}">
        <p14:creationId xmlns:p14="http://schemas.microsoft.com/office/powerpoint/2010/main" val="1206557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Articulation instances de gouvernance </a:t>
            </a:r>
            <a:endParaRPr lang="fr-FR" dirty="0"/>
          </a:p>
        </p:txBody>
      </p:sp>
      <p:sp>
        <p:nvSpPr>
          <p:cNvPr id="4" name="Espace réservé du numéro de diapositive 3"/>
          <p:cNvSpPr>
            <a:spLocks noGrp="1"/>
          </p:cNvSpPr>
          <p:nvPr>
            <p:ph type="sldNum" sz="quarter" idx="4"/>
          </p:nvPr>
        </p:nvSpPr>
        <p:spPr/>
        <p:txBody>
          <a:bodyPr/>
          <a:lstStyle/>
          <a:p>
            <a:fld id="{9554C4D9-AAD7-4156-B918-4BAE341725D9}" type="slidenum">
              <a:rPr lang="fr-FR" smtClean="0"/>
              <a:pPr/>
              <a:t>11</a:t>
            </a:fld>
            <a:endParaRPr lang="fr-FR"/>
          </a:p>
        </p:txBody>
      </p:sp>
      <p:sp>
        <p:nvSpPr>
          <p:cNvPr id="6" name="ZoneTexte 5"/>
          <p:cNvSpPr txBox="1"/>
          <p:nvPr/>
        </p:nvSpPr>
        <p:spPr>
          <a:xfrm>
            <a:off x="2570983" y="771793"/>
            <a:ext cx="3439857" cy="366358"/>
          </a:xfrm>
          <a:prstGeom prst="rect">
            <a:avLst/>
          </a:prstGeom>
          <a:noFill/>
        </p:spPr>
        <p:txBody>
          <a:bodyPr wrap="square" lIns="80787" tIns="40394" rIns="80787" bIns="40394" rtlCol="0">
            <a:spAutoFit/>
          </a:bodyPr>
          <a:lstStyle/>
          <a:p>
            <a:r>
              <a:rPr lang="fr-FR" dirty="0"/>
              <a:t>Processus de programmation SI</a:t>
            </a:r>
          </a:p>
        </p:txBody>
      </p:sp>
      <p:cxnSp>
        <p:nvCxnSpPr>
          <p:cNvPr id="151" name="Straight Arrow Connector 13"/>
          <p:cNvCxnSpPr/>
          <p:nvPr/>
        </p:nvCxnSpPr>
        <p:spPr>
          <a:xfrm>
            <a:off x="7245599" y="1461175"/>
            <a:ext cx="929726" cy="0"/>
          </a:xfrm>
          <a:prstGeom prst="straightConnector1">
            <a:avLst/>
          </a:prstGeom>
          <a:noFill/>
          <a:ln w="19050" cap="flat" cmpd="sng" algn="ctr">
            <a:solidFill>
              <a:srgbClr val="080808"/>
            </a:solidFill>
            <a:prstDash val="solid"/>
            <a:headEnd type="triangle"/>
            <a:tailEnd type="triangle"/>
          </a:ln>
          <a:effectLst/>
        </p:spPr>
      </p:cxnSp>
      <p:sp>
        <p:nvSpPr>
          <p:cNvPr id="152" name="TextBox 14"/>
          <p:cNvSpPr txBox="1"/>
          <p:nvPr/>
        </p:nvSpPr>
        <p:spPr>
          <a:xfrm>
            <a:off x="3709257" y="1157640"/>
            <a:ext cx="842330" cy="226591"/>
          </a:xfrm>
          <a:prstGeom prst="rect">
            <a:avLst/>
          </a:prstGeom>
          <a:solidFill>
            <a:srgbClr val="808080"/>
          </a:solidFill>
        </p:spPr>
        <p:txBody>
          <a:bodyPr wrap="square" lIns="36000" tIns="36000" rIns="36000" bIns="36000" rtlCol="0" anchor="ctr">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FFFFFF"/>
                </a:solidFill>
              </a:rPr>
              <a:t>Année N </a:t>
            </a:r>
          </a:p>
        </p:txBody>
      </p:sp>
      <p:sp>
        <p:nvSpPr>
          <p:cNvPr id="153" name="TextBox 15"/>
          <p:cNvSpPr txBox="1"/>
          <p:nvPr/>
        </p:nvSpPr>
        <p:spPr>
          <a:xfrm>
            <a:off x="7362516" y="1011943"/>
            <a:ext cx="712790" cy="380480"/>
          </a:xfrm>
          <a:prstGeom prst="rect">
            <a:avLst/>
          </a:prstGeom>
          <a:solidFill>
            <a:srgbClr val="808080"/>
          </a:solidFill>
        </p:spPr>
        <p:txBody>
          <a:bodyPr wrap="square" lIns="36000" tIns="36000" rIns="36000" bIns="36000" rtlCol="0" anchor="ctr">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FFFFFF"/>
                </a:solidFill>
              </a:rPr>
              <a:t>Année N+1</a:t>
            </a:r>
          </a:p>
        </p:txBody>
      </p:sp>
      <p:grpSp>
        <p:nvGrpSpPr>
          <p:cNvPr id="2" name="Groupe 1"/>
          <p:cNvGrpSpPr/>
          <p:nvPr/>
        </p:nvGrpSpPr>
        <p:grpSpPr>
          <a:xfrm>
            <a:off x="358490" y="1461175"/>
            <a:ext cx="7643377" cy="4927941"/>
            <a:chOff x="358490" y="1461175"/>
            <a:chExt cx="7643377" cy="4927941"/>
          </a:xfrm>
        </p:grpSpPr>
        <p:cxnSp>
          <p:nvCxnSpPr>
            <p:cNvPr id="135" name="Connecteur droit 134"/>
            <p:cNvCxnSpPr/>
            <p:nvPr/>
          </p:nvCxnSpPr>
          <p:spPr>
            <a:xfrm>
              <a:off x="6451392"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a:off x="5661916"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a:off x="4878178"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4085775"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a:off x="3278222"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2484118"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Connecteur droit 140"/>
            <p:cNvCxnSpPr/>
            <p:nvPr/>
          </p:nvCxnSpPr>
          <p:spPr>
            <a:xfrm>
              <a:off x="1705111" y="1741301"/>
              <a:ext cx="0" cy="45159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1740358"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Juin</a:t>
              </a:r>
            </a:p>
          </p:txBody>
        </p:sp>
        <p:sp>
          <p:nvSpPr>
            <p:cNvPr id="143" name="Rectangle 142"/>
            <p:cNvSpPr/>
            <p:nvPr/>
          </p:nvSpPr>
          <p:spPr>
            <a:xfrm>
              <a:off x="2536182"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Juillet</a:t>
              </a:r>
            </a:p>
          </p:txBody>
        </p:sp>
        <p:sp>
          <p:nvSpPr>
            <p:cNvPr id="144" name="Rectangle 143"/>
            <p:cNvSpPr/>
            <p:nvPr/>
          </p:nvSpPr>
          <p:spPr>
            <a:xfrm>
              <a:off x="3332007"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Août</a:t>
              </a:r>
            </a:p>
          </p:txBody>
        </p:sp>
        <p:sp>
          <p:nvSpPr>
            <p:cNvPr id="145" name="Rectangle 144"/>
            <p:cNvSpPr/>
            <p:nvPr/>
          </p:nvSpPr>
          <p:spPr>
            <a:xfrm>
              <a:off x="4127831"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Septembre</a:t>
              </a:r>
            </a:p>
          </p:txBody>
        </p:sp>
        <p:sp>
          <p:nvSpPr>
            <p:cNvPr id="146" name="Rectangle 145"/>
            <p:cNvSpPr/>
            <p:nvPr/>
          </p:nvSpPr>
          <p:spPr>
            <a:xfrm>
              <a:off x="4923655"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Octobre</a:t>
              </a:r>
            </a:p>
          </p:txBody>
        </p:sp>
        <p:sp>
          <p:nvSpPr>
            <p:cNvPr id="147" name="Rectangle 146"/>
            <p:cNvSpPr/>
            <p:nvPr/>
          </p:nvSpPr>
          <p:spPr>
            <a:xfrm>
              <a:off x="5719480"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Novembre </a:t>
              </a:r>
            </a:p>
          </p:txBody>
        </p:sp>
        <p:sp>
          <p:nvSpPr>
            <p:cNvPr id="148" name="Rectangle 147"/>
            <p:cNvSpPr/>
            <p:nvPr/>
          </p:nvSpPr>
          <p:spPr>
            <a:xfrm>
              <a:off x="6515304"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Décembre</a:t>
              </a:r>
            </a:p>
          </p:txBody>
        </p:sp>
        <p:sp>
          <p:nvSpPr>
            <p:cNvPr id="149" name="Rectangle 148"/>
            <p:cNvSpPr/>
            <p:nvPr/>
          </p:nvSpPr>
          <p:spPr>
            <a:xfrm>
              <a:off x="7311128" y="1580800"/>
              <a:ext cx="690739" cy="211569"/>
            </a:xfrm>
            <a:prstGeom prst="rect">
              <a:avLst/>
            </a:prstGeom>
            <a:solidFill>
              <a:srgbClr val="DDDDDD"/>
            </a:solidFill>
            <a:ln w="19050" cap="flat" cmpd="sng" algn="ctr">
              <a:noFill/>
              <a:prstDash val="solid"/>
            </a:ln>
            <a:effectLst/>
          </p:spPr>
          <p:txBody>
            <a:bodyPr lIns="0" tIns="0" rIns="0" bIns="0" rtlCol="0" anchor="ct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807872" fontAlgn="auto">
                <a:spcBef>
                  <a:spcPts val="0"/>
                </a:spcBef>
                <a:spcAft>
                  <a:spcPts val="0"/>
                </a:spcAft>
                <a:defRPr/>
              </a:pPr>
              <a:r>
                <a:rPr lang="fr-FR" sz="1000" b="1" kern="0" dirty="0">
                  <a:solidFill>
                    <a:srgbClr val="000000"/>
                  </a:solidFill>
                  <a:latin typeface="Arial"/>
                </a:rPr>
                <a:t>Janvier</a:t>
              </a:r>
            </a:p>
          </p:txBody>
        </p:sp>
        <p:cxnSp>
          <p:nvCxnSpPr>
            <p:cNvPr id="150" name="Straight Arrow Connector 12"/>
            <p:cNvCxnSpPr/>
            <p:nvPr/>
          </p:nvCxnSpPr>
          <p:spPr>
            <a:xfrm>
              <a:off x="517584" y="1461175"/>
              <a:ext cx="6723208" cy="0"/>
            </a:xfrm>
            <a:prstGeom prst="straightConnector1">
              <a:avLst/>
            </a:prstGeom>
            <a:noFill/>
            <a:ln w="19050" cap="flat" cmpd="sng" algn="ctr">
              <a:solidFill>
                <a:srgbClr val="080808"/>
              </a:solidFill>
              <a:prstDash val="solid"/>
              <a:headEnd type="triangle"/>
              <a:tailEnd type="triangle"/>
            </a:ln>
            <a:effectLst/>
          </p:spPr>
        </p:cxnSp>
        <p:cxnSp>
          <p:nvCxnSpPr>
            <p:cNvPr id="154" name="Connecteur droit 153"/>
            <p:cNvCxnSpPr/>
            <p:nvPr/>
          </p:nvCxnSpPr>
          <p:spPr>
            <a:xfrm>
              <a:off x="7252541" y="1488949"/>
              <a:ext cx="0" cy="477965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5" name="Groupe 154"/>
            <p:cNvGrpSpPr/>
            <p:nvPr/>
          </p:nvGrpSpPr>
          <p:grpSpPr>
            <a:xfrm>
              <a:off x="1728506" y="1814707"/>
              <a:ext cx="712790" cy="649264"/>
              <a:chOff x="1213164" y="2743493"/>
              <a:chExt cx="828000" cy="709080"/>
            </a:xfrm>
          </p:grpSpPr>
          <p:sp>
            <p:nvSpPr>
              <p:cNvPr id="200" name="ZoneTexte 88"/>
              <p:cNvSpPr txBox="1"/>
              <p:nvPr/>
            </p:nvSpPr>
            <p:spPr>
              <a:xfrm>
                <a:off x="1213164" y="3049215"/>
                <a:ext cx="828000" cy="403358"/>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800" b="1" dirty="0">
                    <a:solidFill>
                      <a:srgbClr val="C00000"/>
                    </a:solidFill>
                  </a:rPr>
                  <a:t>Commission de surveillance</a:t>
                </a:r>
              </a:p>
            </p:txBody>
          </p:sp>
          <p:pic>
            <p:nvPicPr>
              <p:cNvPr id="201" name="Picture 3" descr="C:\Users\NG399A1\AppData\Local\Microsoft\Windows\Temporary Internet Files\Content.IE5\SSAFH292\MC900238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996" y="2743493"/>
                <a:ext cx="540000" cy="32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 name="Groupe 155"/>
            <p:cNvGrpSpPr/>
            <p:nvPr/>
          </p:nvGrpSpPr>
          <p:grpSpPr>
            <a:xfrm>
              <a:off x="2685264" y="1814707"/>
              <a:ext cx="639978" cy="533564"/>
              <a:chOff x="1288323" y="2661612"/>
              <a:chExt cx="743419" cy="582721"/>
            </a:xfrm>
          </p:grpSpPr>
          <p:sp>
            <p:nvSpPr>
              <p:cNvPr id="198" name="ZoneTexte 91"/>
              <p:cNvSpPr txBox="1"/>
              <p:nvPr/>
            </p:nvSpPr>
            <p:spPr>
              <a:xfrm>
                <a:off x="1311742" y="2967334"/>
                <a:ext cx="720000" cy="276999"/>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800" b="1" dirty="0">
                    <a:solidFill>
                      <a:srgbClr val="00B050"/>
                    </a:solidFill>
                  </a:rPr>
                  <a:t>Réunion</a:t>
                </a:r>
                <a:r>
                  <a:rPr lang="fr-FR" sz="800" b="1" dirty="0">
                    <a:solidFill>
                      <a:srgbClr val="C00000"/>
                    </a:solidFill>
                  </a:rPr>
                  <a:t> </a:t>
                </a:r>
                <a:r>
                  <a:rPr lang="fr-FR" sz="800" b="1" dirty="0">
                    <a:solidFill>
                      <a:srgbClr val="00B050"/>
                    </a:solidFill>
                  </a:rPr>
                  <a:t>MOA</a:t>
                </a:r>
              </a:p>
            </p:txBody>
          </p:sp>
          <p:pic>
            <p:nvPicPr>
              <p:cNvPr id="199" name="Picture 3" descr="C:\Users\NG399A1\AppData\Local\Microsoft\Windows\Temporary Internet Files\Content.IE5\SSAFH292\MC900238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323" y="2661612"/>
                <a:ext cx="540000" cy="32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7" name="Groupe 156"/>
            <p:cNvGrpSpPr/>
            <p:nvPr/>
          </p:nvGrpSpPr>
          <p:grpSpPr>
            <a:xfrm>
              <a:off x="4161228" y="1814707"/>
              <a:ext cx="619818" cy="660379"/>
              <a:chOff x="1024569" y="2743493"/>
              <a:chExt cx="720000" cy="721220"/>
            </a:xfrm>
          </p:grpSpPr>
          <p:sp>
            <p:nvSpPr>
              <p:cNvPr id="196" name="ZoneTexte 94"/>
              <p:cNvSpPr txBox="1"/>
              <p:nvPr/>
            </p:nvSpPr>
            <p:spPr>
              <a:xfrm>
                <a:off x="1024569" y="3049215"/>
                <a:ext cx="720000" cy="415498"/>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800" b="1" dirty="0">
                    <a:solidFill>
                      <a:srgbClr val="C00000"/>
                    </a:solidFill>
                  </a:rPr>
                  <a:t>CSSI</a:t>
                </a:r>
              </a:p>
              <a:p>
                <a:r>
                  <a:rPr lang="fr-FR" sz="800" b="1" dirty="0">
                    <a:solidFill>
                      <a:srgbClr val="C00000"/>
                    </a:solidFill>
                  </a:rPr>
                  <a:t>Orientation stratégique</a:t>
                </a:r>
              </a:p>
            </p:txBody>
          </p:sp>
          <p:pic>
            <p:nvPicPr>
              <p:cNvPr id="197" name="Picture 3" descr="C:\Users\NG399A1\AppData\Local\Microsoft\Windows\Temporary Internet Files\Content.IE5\SSAFH292\MC900238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569" y="2743493"/>
                <a:ext cx="540000" cy="32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 name="Groupe 157"/>
            <p:cNvGrpSpPr/>
            <p:nvPr/>
          </p:nvGrpSpPr>
          <p:grpSpPr>
            <a:xfrm>
              <a:off x="4952019" y="1814707"/>
              <a:ext cx="619818" cy="649264"/>
              <a:chOff x="1024569" y="2743493"/>
              <a:chExt cx="720000" cy="709080"/>
            </a:xfrm>
          </p:grpSpPr>
          <p:sp>
            <p:nvSpPr>
              <p:cNvPr id="194" name="ZoneTexte 97"/>
              <p:cNvSpPr txBox="1"/>
              <p:nvPr/>
            </p:nvSpPr>
            <p:spPr>
              <a:xfrm>
                <a:off x="1024569" y="3049215"/>
                <a:ext cx="720000" cy="403358"/>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800" b="1" dirty="0">
                    <a:solidFill>
                      <a:srgbClr val="C00000"/>
                    </a:solidFill>
                  </a:rPr>
                  <a:t>CSSI</a:t>
                </a:r>
              </a:p>
              <a:p>
                <a:r>
                  <a:rPr lang="fr-FR" sz="800" b="1" dirty="0">
                    <a:solidFill>
                      <a:srgbClr val="C00000"/>
                    </a:solidFill>
                  </a:rPr>
                  <a:t>Validation budget N+1</a:t>
                </a:r>
              </a:p>
            </p:txBody>
          </p:sp>
          <p:pic>
            <p:nvPicPr>
              <p:cNvPr id="195" name="Picture 3" descr="C:\Users\NG399A1\AppData\Local\Microsoft\Windows\Temporary Internet Files\Content.IE5\SSAFH292\MC900238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569" y="2743493"/>
                <a:ext cx="540000" cy="32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 name="Groupe 158"/>
            <p:cNvGrpSpPr/>
            <p:nvPr/>
          </p:nvGrpSpPr>
          <p:grpSpPr>
            <a:xfrm>
              <a:off x="5675628" y="1814707"/>
              <a:ext cx="743781" cy="772375"/>
              <a:chOff x="913076" y="2743493"/>
              <a:chExt cx="864000" cy="843534"/>
            </a:xfrm>
          </p:grpSpPr>
          <p:sp>
            <p:nvSpPr>
              <p:cNvPr id="192" name="ZoneTexte 100"/>
              <p:cNvSpPr txBox="1"/>
              <p:nvPr/>
            </p:nvSpPr>
            <p:spPr>
              <a:xfrm>
                <a:off x="913076" y="3049215"/>
                <a:ext cx="864000" cy="537812"/>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800" b="1" dirty="0">
                    <a:solidFill>
                      <a:srgbClr val="C00000"/>
                    </a:solidFill>
                  </a:rPr>
                  <a:t>CSSI</a:t>
                </a:r>
              </a:p>
              <a:p>
                <a:r>
                  <a:rPr lang="fr-FR" sz="800" b="1" dirty="0">
                    <a:solidFill>
                      <a:srgbClr val="C00000"/>
                    </a:solidFill>
                  </a:rPr>
                  <a:t>Validation programmation à 3 ans</a:t>
                </a:r>
              </a:p>
            </p:txBody>
          </p:sp>
          <p:pic>
            <p:nvPicPr>
              <p:cNvPr id="193" name="Picture 3" descr="C:\Users\NG399A1\AppData\Local\Microsoft\Windows\Temporary Internet Files\Content.IE5\SSAFH292\MC900238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76" y="2743493"/>
                <a:ext cx="540000" cy="325467"/>
              </a:xfrm>
              <a:prstGeom prst="rect">
                <a:avLst/>
              </a:prstGeom>
              <a:noFill/>
              <a:extLst>
                <a:ext uri="{909E8E84-426E-40DD-AFC4-6F175D3DCCD1}">
                  <a14:hiddenFill xmlns:a14="http://schemas.microsoft.com/office/drawing/2010/main">
                    <a:solidFill>
                      <a:srgbClr val="FFFFFF"/>
                    </a:solidFill>
                  </a14:hiddenFill>
                </a:ext>
              </a:extLst>
            </p:spPr>
          </p:pic>
        </p:grpSp>
        <p:sp>
          <p:nvSpPr>
            <p:cNvPr id="160" name="Chevron 159"/>
            <p:cNvSpPr/>
            <p:nvPr/>
          </p:nvSpPr>
          <p:spPr>
            <a:xfrm>
              <a:off x="1054982" y="2410249"/>
              <a:ext cx="805763" cy="428521"/>
            </a:xfrm>
            <a:prstGeom prst="chevron">
              <a:avLst>
                <a:gd name="adj" fmla="val 20578"/>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l" rtl="0" fontAlgn="base">
                <a:spcBef>
                  <a:spcPct val="0"/>
                </a:spcBef>
                <a:spcAft>
                  <a:spcPct val="0"/>
                </a:spcAft>
                <a:defRPr sz="1400" kern="1200">
                  <a:solidFill>
                    <a:schemeClr val="lt1"/>
                  </a:solidFill>
                  <a:latin typeface="+mn-lt"/>
                  <a:ea typeface="+mn-ea"/>
                  <a:cs typeface="+mn-cs"/>
                </a:defRPr>
              </a:lvl1pPr>
              <a:lvl2pPr marL="455151" algn="l" rtl="0" fontAlgn="base">
                <a:spcBef>
                  <a:spcPct val="0"/>
                </a:spcBef>
                <a:spcAft>
                  <a:spcPct val="0"/>
                </a:spcAft>
                <a:defRPr sz="1400" kern="1200">
                  <a:solidFill>
                    <a:schemeClr val="lt1"/>
                  </a:solidFill>
                  <a:latin typeface="+mn-lt"/>
                  <a:ea typeface="+mn-ea"/>
                  <a:cs typeface="+mn-cs"/>
                </a:defRPr>
              </a:lvl2pPr>
              <a:lvl3pPr marL="910299" algn="l" rtl="0" fontAlgn="base">
                <a:spcBef>
                  <a:spcPct val="0"/>
                </a:spcBef>
                <a:spcAft>
                  <a:spcPct val="0"/>
                </a:spcAft>
                <a:defRPr sz="1400" kern="1200">
                  <a:solidFill>
                    <a:schemeClr val="lt1"/>
                  </a:solidFill>
                  <a:latin typeface="+mn-lt"/>
                  <a:ea typeface="+mn-ea"/>
                  <a:cs typeface="+mn-cs"/>
                </a:defRPr>
              </a:lvl3pPr>
              <a:lvl4pPr marL="1365444" algn="l" rtl="0" fontAlgn="base">
                <a:spcBef>
                  <a:spcPct val="0"/>
                </a:spcBef>
                <a:spcAft>
                  <a:spcPct val="0"/>
                </a:spcAft>
                <a:defRPr sz="1400" kern="1200">
                  <a:solidFill>
                    <a:schemeClr val="lt1"/>
                  </a:solidFill>
                  <a:latin typeface="+mn-lt"/>
                  <a:ea typeface="+mn-ea"/>
                  <a:cs typeface="+mn-cs"/>
                </a:defRPr>
              </a:lvl4pPr>
              <a:lvl5pPr marL="1820594" algn="l" rtl="0" fontAlgn="base">
                <a:spcBef>
                  <a:spcPct val="0"/>
                </a:spcBef>
                <a:spcAft>
                  <a:spcPct val="0"/>
                </a:spcAft>
                <a:defRPr sz="1400" kern="1200">
                  <a:solidFill>
                    <a:schemeClr val="lt1"/>
                  </a:solidFill>
                  <a:latin typeface="+mn-lt"/>
                  <a:ea typeface="+mn-ea"/>
                  <a:cs typeface="+mn-cs"/>
                </a:defRPr>
              </a:lvl5pPr>
              <a:lvl6pPr marL="2275749" algn="l" defTabSz="910299" rtl="0" eaLnBrk="1" latinLnBrk="0" hangingPunct="1">
                <a:defRPr sz="1400" kern="1200">
                  <a:solidFill>
                    <a:schemeClr val="lt1"/>
                  </a:solidFill>
                  <a:latin typeface="+mn-lt"/>
                  <a:ea typeface="+mn-ea"/>
                  <a:cs typeface="+mn-cs"/>
                </a:defRPr>
              </a:lvl6pPr>
              <a:lvl7pPr marL="2730898" algn="l" defTabSz="910299" rtl="0" eaLnBrk="1" latinLnBrk="0" hangingPunct="1">
                <a:defRPr sz="1400" kern="1200">
                  <a:solidFill>
                    <a:schemeClr val="lt1"/>
                  </a:solidFill>
                  <a:latin typeface="+mn-lt"/>
                  <a:ea typeface="+mn-ea"/>
                  <a:cs typeface="+mn-cs"/>
                </a:defRPr>
              </a:lvl7pPr>
              <a:lvl8pPr marL="3186045" algn="l" defTabSz="910299" rtl="0" eaLnBrk="1" latinLnBrk="0" hangingPunct="1">
                <a:defRPr sz="1400" kern="1200">
                  <a:solidFill>
                    <a:schemeClr val="lt1"/>
                  </a:solidFill>
                  <a:latin typeface="+mn-lt"/>
                  <a:ea typeface="+mn-ea"/>
                  <a:cs typeface="+mn-cs"/>
                </a:defRPr>
              </a:lvl8pPr>
              <a:lvl9pPr marL="3641194" algn="l" defTabSz="910299" rtl="0" eaLnBrk="1" latinLnBrk="0" hangingPunct="1">
                <a:defRPr sz="1400" kern="1200">
                  <a:solidFill>
                    <a:schemeClr val="lt1"/>
                  </a:solidFill>
                  <a:latin typeface="+mn-lt"/>
                  <a:ea typeface="+mn-ea"/>
                  <a:cs typeface="+mn-cs"/>
                </a:defRPr>
              </a:lvl9pPr>
            </a:lstStyle>
            <a:p>
              <a:pPr algn="ctr" fontAlgn="base">
                <a:spcBef>
                  <a:spcPct val="0"/>
                </a:spcBef>
                <a:spcAft>
                  <a:spcPct val="0"/>
                </a:spcAft>
              </a:pPr>
              <a:r>
                <a:rPr lang="fr-FR" sz="900" b="1" dirty="0">
                  <a:solidFill>
                    <a:srgbClr val="FFFFFF"/>
                  </a:solidFill>
                </a:rPr>
                <a:t>Déterminer PMT EP à 5 ans</a:t>
              </a:r>
            </a:p>
          </p:txBody>
        </p:sp>
        <p:grpSp>
          <p:nvGrpSpPr>
            <p:cNvPr id="161" name="Groupe 160"/>
            <p:cNvGrpSpPr/>
            <p:nvPr/>
          </p:nvGrpSpPr>
          <p:grpSpPr>
            <a:xfrm>
              <a:off x="1855727" y="2517123"/>
              <a:ext cx="957501" cy="263705"/>
              <a:chOff x="1370753" y="1124776"/>
              <a:chExt cx="1112264" cy="288000"/>
            </a:xfrm>
          </p:grpSpPr>
          <p:sp>
            <p:nvSpPr>
              <p:cNvPr id="190" name="ZoneTexte 104"/>
              <p:cNvSpPr txBox="1"/>
              <p:nvPr/>
            </p:nvSpPr>
            <p:spPr>
              <a:xfrm>
                <a:off x="1655017" y="1191832"/>
                <a:ext cx="828000" cy="153888"/>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900" dirty="0"/>
                  <a:t>PMT à 5 ans</a:t>
                </a:r>
              </a:p>
            </p:txBody>
          </p:sp>
          <p:pic>
            <p:nvPicPr>
              <p:cNvPr id="191" name="Picture 4" descr="C:\Users\NG399A1\AppData\Local\Microsoft\Windows\Temporary Internet Files\Content.IE5\QJHDGL1F\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753" y="1124776"/>
                <a:ext cx="28800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62" name="Ellipse 161"/>
            <p:cNvSpPr/>
            <p:nvPr/>
          </p:nvSpPr>
          <p:spPr bwMode="auto">
            <a:xfrm>
              <a:off x="517584" y="2507194"/>
              <a:ext cx="529046" cy="21792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914467"/>
              <a:r>
                <a:rPr lang="fr-FR" sz="900" b="1" dirty="0">
                  <a:latin typeface="Arial" charset="0"/>
                </a:rPr>
                <a:t>SDBP</a:t>
              </a:r>
            </a:p>
          </p:txBody>
        </p:sp>
        <p:sp>
          <p:nvSpPr>
            <p:cNvPr id="163" name="Ellipse 162"/>
            <p:cNvSpPr/>
            <p:nvPr/>
          </p:nvSpPr>
          <p:spPr bwMode="auto">
            <a:xfrm>
              <a:off x="358490" y="3025195"/>
              <a:ext cx="1022699" cy="428521"/>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914467"/>
              <a:r>
                <a:rPr lang="fr-FR" sz="900" b="1" dirty="0">
                  <a:latin typeface="Arial" charset="0"/>
                </a:rPr>
                <a:t>Directions EP</a:t>
              </a:r>
            </a:p>
            <a:p>
              <a:pPr algn="ctr" defTabSz="914467"/>
              <a:r>
                <a:rPr lang="fr-FR" sz="900" b="1" dirty="0">
                  <a:latin typeface="Arial" charset="0"/>
                </a:rPr>
                <a:t>MOA</a:t>
              </a:r>
            </a:p>
          </p:txBody>
        </p:sp>
        <p:sp>
          <p:nvSpPr>
            <p:cNvPr id="164" name="Chevron 163"/>
            <p:cNvSpPr/>
            <p:nvPr/>
          </p:nvSpPr>
          <p:spPr>
            <a:xfrm>
              <a:off x="1327722" y="3025195"/>
              <a:ext cx="1084681" cy="428521"/>
            </a:xfrm>
            <a:prstGeom prst="chevron">
              <a:avLst>
                <a:gd name="adj" fmla="val 20578"/>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l" rtl="0" fontAlgn="base">
                <a:spcBef>
                  <a:spcPct val="0"/>
                </a:spcBef>
                <a:spcAft>
                  <a:spcPct val="0"/>
                </a:spcAft>
                <a:defRPr sz="1400" kern="1200">
                  <a:solidFill>
                    <a:schemeClr val="lt1"/>
                  </a:solidFill>
                  <a:latin typeface="+mn-lt"/>
                  <a:ea typeface="+mn-ea"/>
                  <a:cs typeface="+mn-cs"/>
                </a:defRPr>
              </a:lvl1pPr>
              <a:lvl2pPr marL="455151" algn="l" rtl="0" fontAlgn="base">
                <a:spcBef>
                  <a:spcPct val="0"/>
                </a:spcBef>
                <a:spcAft>
                  <a:spcPct val="0"/>
                </a:spcAft>
                <a:defRPr sz="1400" kern="1200">
                  <a:solidFill>
                    <a:schemeClr val="lt1"/>
                  </a:solidFill>
                  <a:latin typeface="+mn-lt"/>
                  <a:ea typeface="+mn-ea"/>
                  <a:cs typeface="+mn-cs"/>
                </a:defRPr>
              </a:lvl2pPr>
              <a:lvl3pPr marL="910299" algn="l" rtl="0" fontAlgn="base">
                <a:spcBef>
                  <a:spcPct val="0"/>
                </a:spcBef>
                <a:spcAft>
                  <a:spcPct val="0"/>
                </a:spcAft>
                <a:defRPr sz="1400" kern="1200">
                  <a:solidFill>
                    <a:schemeClr val="lt1"/>
                  </a:solidFill>
                  <a:latin typeface="+mn-lt"/>
                  <a:ea typeface="+mn-ea"/>
                  <a:cs typeface="+mn-cs"/>
                </a:defRPr>
              </a:lvl3pPr>
              <a:lvl4pPr marL="1365444" algn="l" rtl="0" fontAlgn="base">
                <a:spcBef>
                  <a:spcPct val="0"/>
                </a:spcBef>
                <a:spcAft>
                  <a:spcPct val="0"/>
                </a:spcAft>
                <a:defRPr sz="1400" kern="1200">
                  <a:solidFill>
                    <a:schemeClr val="lt1"/>
                  </a:solidFill>
                  <a:latin typeface="+mn-lt"/>
                  <a:ea typeface="+mn-ea"/>
                  <a:cs typeface="+mn-cs"/>
                </a:defRPr>
              </a:lvl4pPr>
              <a:lvl5pPr marL="1820594" algn="l" rtl="0" fontAlgn="base">
                <a:spcBef>
                  <a:spcPct val="0"/>
                </a:spcBef>
                <a:spcAft>
                  <a:spcPct val="0"/>
                </a:spcAft>
                <a:defRPr sz="1400" kern="1200">
                  <a:solidFill>
                    <a:schemeClr val="lt1"/>
                  </a:solidFill>
                  <a:latin typeface="+mn-lt"/>
                  <a:ea typeface="+mn-ea"/>
                  <a:cs typeface="+mn-cs"/>
                </a:defRPr>
              </a:lvl5pPr>
              <a:lvl6pPr marL="2275749" algn="l" defTabSz="910299" rtl="0" eaLnBrk="1" latinLnBrk="0" hangingPunct="1">
                <a:defRPr sz="1400" kern="1200">
                  <a:solidFill>
                    <a:schemeClr val="lt1"/>
                  </a:solidFill>
                  <a:latin typeface="+mn-lt"/>
                  <a:ea typeface="+mn-ea"/>
                  <a:cs typeface="+mn-cs"/>
                </a:defRPr>
              </a:lvl6pPr>
              <a:lvl7pPr marL="2730898" algn="l" defTabSz="910299" rtl="0" eaLnBrk="1" latinLnBrk="0" hangingPunct="1">
                <a:defRPr sz="1400" kern="1200">
                  <a:solidFill>
                    <a:schemeClr val="lt1"/>
                  </a:solidFill>
                  <a:latin typeface="+mn-lt"/>
                  <a:ea typeface="+mn-ea"/>
                  <a:cs typeface="+mn-cs"/>
                </a:defRPr>
              </a:lvl7pPr>
              <a:lvl8pPr marL="3186045" algn="l" defTabSz="910299" rtl="0" eaLnBrk="1" latinLnBrk="0" hangingPunct="1">
                <a:defRPr sz="1400" kern="1200">
                  <a:solidFill>
                    <a:schemeClr val="lt1"/>
                  </a:solidFill>
                  <a:latin typeface="+mn-lt"/>
                  <a:ea typeface="+mn-ea"/>
                  <a:cs typeface="+mn-cs"/>
                </a:defRPr>
              </a:lvl8pPr>
              <a:lvl9pPr marL="3641194" algn="l" defTabSz="910299" rtl="0" eaLnBrk="1" latinLnBrk="0" hangingPunct="1">
                <a:defRPr sz="1400" kern="1200">
                  <a:solidFill>
                    <a:schemeClr val="lt1"/>
                  </a:solidFill>
                  <a:latin typeface="+mn-lt"/>
                  <a:ea typeface="+mn-ea"/>
                  <a:cs typeface="+mn-cs"/>
                </a:defRPr>
              </a:lvl9pPr>
            </a:lstStyle>
            <a:p>
              <a:pPr algn="ctr" fontAlgn="base">
                <a:spcBef>
                  <a:spcPct val="0"/>
                </a:spcBef>
                <a:spcAft>
                  <a:spcPct val="0"/>
                </a:spcAft>
              </a:pPr>
              <a:r>
                <a:rPr lang="fr-FR" sz="900" b="1" dirty="0">
                  <a:solidFill>
                    <a:srgbClr val="FFFFFF"/>
                  </a:solidFill>
                </a:rPr>
                <a:t>Définir l’orientation stratégique du SI</a:t>
              </a:r>
            </a:p>
          </p:txBody>
        </p:sp>
        <p:grpSp>
          <p:nvGrpSpPr>
            <p:cNvPr id="165" name="Groupe 164"/>
            <p:cNvGrpSpPr/>
            <p:nvPr/>
          </p:nvGrpSpPr>
          <p:grpSpPr>
            <a:xfrm>
              <a:off x="2410381" y="3110525"/>
              <a:ext cx="1388196" cy="281814"/>
              <a:chOff x="1299928" y="1109312"/>
              <a:chExt cx="1612573" cy="307777"/>
            </a:xfrm>
          </p:grpSpPr>
          <p:sp>
            <p:nvSpPr>
              <p:cNvPr id="188" name="ZoneTexte 110"/>
              <p:cNvSpPr txBox="1"/>
              <p:nvPr/>
            </p:nvSpPr>
            <p:spPr>
              <a:xfrm>
                <a:off x="1576282" y="1109312"/>
                <a:ext cx="1336219" cy="307777"/>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900" dirty="0"/>
                  <a:t>Notes d’orientation stratégique SI à 3 ans</a:t>
                </a:r>
              </a:p>
            </p:txBody>
          </p:sp>
          <p:pic>
            <p:nvPicPr>
              <p:cNvPr id="189" name="Picture 4" descr="C:\Users\NG399A1\AppData\Local\Microsoft\Windows\Temporary Internet Files\Content.IE5\QJHDGL1F\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928" y="1111128"/>
                <a:ext cx="288000"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6" name="Groupe 165"/>
            <p:cNvGrpSpPr/>
            <p:nvPr/>
          </p:nvGrpSpPr>
          <p:grpSpPr>
            <a:xfrm>
              <a:off x="2410381" y="3798152"/>
              <a:ext cx="3140557" cy="422720"/>
              <a:chOff x="962529" y="1128498"/>
              <a:chExt cx="3648172" cy="461665"/>
            </a:xfrm>
          </p:grpSpPr>
          <p:sp>
            <p:nvSpPr>
              <p:cNvPr id="186" name="ZoneTexte 113"/>
              <p:cNvSpPr txBox="1"/>
              <p:nvPr/>
            </p:nvSpPr>
            <p:spPr>
              <a:xfrm>
                <a:off x="1244813" y="1128498"/>
                <a:ext cx="3365888" cy="461665"/>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marL="75738" indent="-75738">
                  <a:buFont typeface="Calibri" pitchFamily="34" charset="0"/>
                  <a:buChar char="−"/>
                </a:pPr>
                <a:r>
                  <a:rPr lang="fr-FR" sz="900" dirty="0"/>
                  <a:t>Cadre budgétaire.</a:t>
                </a:r>
              </a:p>
              <a:p>
                <a:pPr marL="75738" indent="-75738">
                  <a:buFont typeface="Calibri" pitchFamily="34" charset="0"/>
                  <a:buChar char="−"/>
                </a:pPr>
                <a:r>
                  <a:rPr lang="fr-FR" sz="900" dirty="0"/>
                  <a:t>Enjeux sur les architectures applicatives et techniques.</a:t>
                </a:r>
              </a:p>
              <a:p>
                <a:pPr marL="75738" indent="-75738">
                  <a:buFont typeface="Calibri" pitchFamily="34" charset="0"/>
                  <a:buChar char="−"/>
                </a:pPr>
                <a:r>
                  <a:rPr lang="fr-FR" sz="900" dirty="0"/>
                  <a:t>Enjeux sur les socles communs.</a:t>
                </a:r>
              </a:p>
            </p:txBody>
          </p:sp>
          <p:pic>
            <p:nvPicPr>
              <p:cNvPr id="187" name="Picture 4" descr="C:\Users\NG399A1\AppData\Local\Microsoft\Windows\Temporary Internet Files\Content.IE5\QJHDGL1F\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9" y="1164498"/>
                <a:ext cx="28800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67" name="Ellipse 166"/>
            <p:cNvSpPr/>
            <p:nvPr/>
          </p:nvSpPr>
          <p:spPr bwMode="auto">
            <a:xfrm>
              <a:off x="488829" y="3798152"/>
              <a:ext cx="867745" cy="329631"/>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914467"/>
              <a:r>
                <a:rPr lang="fr-FR" sz="900" b="1" dirty="0">
                  <a:latin typeface="Arial" charset="0"/>
                </a:rPr>
                <a:t>DPSI-SDBP-ICDC</a:t>
              </a:r>
            </a:p>
          </p:txBody>
        </p:sp>
        <p:sp>
          <p:nvSpPr>
            <p:cNvPr id="168" name="Chevron 167"/>
            <p:cNvSpPr/>
            <p:nvPr/>
          </p:nvSpPr>
          <p:spPr>
            <a:xfrm>
              <a:off x="1327722" y="3753270"/>
              <a:ext cx="1084681" cy="428521"/>
            </a:xfrm>
            <a:prstGeom prst="chevron">
              <a:avLst>
                <a:gd name="adj" fmla="val 20578"/>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l" rtl="0" fontAlgn="base">
                <a:spcBef>
                  <a:spcPct val="0"/>
                </a:spcBef>
                <a:spcAft>
                  <a:spcPct val="0"/>
                </a:spcAft>
                <a:defRPr sz="1400" kern="1200">
                  <a:solidFill>
                    <a:schemeClr val="lt1"/>
                  </a:solidFill>
                  <a:latin typeface="+mn-lt"/>
                  <a:ea typeface="+mn-ea"/>
                  <a:cs typeface="+mn-cs"/>
                </a:defRPr>
              </a:lvl1pPr>
              <a:lvl2pPr marL="455151" algn="l" rtl="0" fontAlgn="base">
                <a:spcBef>
                  <a:spcPct val="0"/>
                </a:spcBef>
                <a:spcAft>
                  <a:spcPct val="0"/>
                </a:spcAft>
                <a:defRPr sz="1400" kern="1200">
                  <a:solidFill>
                    <a:schemeClr val="lt1"/>
                  </a:solidFill>
                  <a:latin typeface="+mn-lt"/>
                  <a:ea typeface="+mn-ea"/>
                  <a:cs typeface="+mn-cs"/>
                </a:defRPr>
              </a:lvl2pPr>
              <a:lvl3pPr marL="910299" algn="l" rtl="0" fontAlgn="base">
                <a:spcBef>
                  <a:spcPct val="0"/>
                </a:spcBef>
                <a:spcAft>
                  <a:spcPct val="0"/>
                </a:spcAft>
                <a:defRPr sz="1400" kern="1200">
                  <a:solidFill>
                    <a:schemeClr val="lt1"/>
                  </a:solidFill>
                  <a:latin typeface="+mn-lt"/>
                  <a:ea typeface="+mn-ea"/>
                  <a:cs typeface="+mn-cs"/>
                </a:defRPr>
              </a:lvl3pPr>
              <a:lvl4pPr marL="1365444" algn="l" rtl="0" fontAlgn="base">
                <a:spcBef>
                  <a:spcPct val="0"/>
                </a:spcBef>
                <a:spcAft>
                  <a:spcPct val="0"/>
                </a:spcAft>
                <a:defRPr sz="1400" kern="1200">
                  <a:solidFill>
                    <a:schemeClr val="lt1"/>
                  </a:solidFill>
                  <a:latin typeface="+mn-lt"/>
                  <a:ea typeface="+mn-ea"/>
                  <a:cs typeface="+mn-cs"/>
                </a:defRPr>
              </a:lvl4pPr>
              <a:lvl5pPr marL="1820594" algn="l" rtl="0" fontAlgn="base">
                <a:spcBef>
                  <a:spcPct val="0"/>
                </a:spcBef>
                <a:spcAft>
                  <a:spcPct val="0"/>
                </a:spcAft>
                <a:defRPr sz="1400" kern="1200">
                  <a:solidFill>
                    <a:schemeClr val="lt1"/>
                  </a:solidFill>
                  <a:latin typeface="+mn-lt"/>
                  <a:ea typeface="+mn-ea"/>
                  <a:cs typeface="+mn-cs"/>
                </a:defRPr>
              </a:lvl5pPr>
              <a:lvl6pPr marL="2275749" algn="l" defTabSz="910299" rtl="0" eaLnBrk="1" latinLnBrk="0" hangingPunct="1">
                <a:defRPr sz="1400" kern="1200">
                  <a:solidFill>
                    <a:schemeClr val="lt1"/>
                  </a:solidFill>
                  <a:latin typeface="+mn-lt"/>
                  <a:ea typeface="+mn-ea"/>
                  <a:cs typeface="+mn-cs"/>
                </a:defRPr>
              </a:lvl6pPr>
              <a:lvl7pPr marL="2730898" algn="l" defTabSz="910299" rtl="0" eaLnBrk="1" latinLnBrk="0" hangingPunct="1">
                <a:defRPr sz="1400" kern="1200">
                  <a:solidFill>
                    <a:schemeClr val="lt1"/>
                  </a:solidFill>
                  <a:latin typeface="+mn-lt"/>
                  <a:ea typeface="+mn-ea"/>
                  <a:cs typeface="+mn-cs"/>
                </a:defRPr>
              </a:lvl7pPr>
              <a:lvl8pPr marL="3186045" algn="l" defTabSz="910299" rtl="0" eaLnBrk="1" latinLnBrk="0" hangingPunct="1">
                <a:defRPr sz="1400" kern="1200">
                  <a:solidFill>
                    <a:schemeClr val="lt1"/>
                  </a:solidFill>
                  <a:latin typeface="+mn-lt"/>
                  <a:ea typeface="+mn-ea"/>
                  <a:cs typeface="+mn-cs"/>
                </a:defRPr>
              </a:lvl8pPr>
              <a:lvl9pPr marL="3641194" algn="l" defTabSz="910299" rtl="0" eaLnBrk="1" latinLnBrk="0" hangingPunct="1">
                <a:defRPr sz="1400" kern="1200">
                  <a:solidFill>
                    <a:schemeClr val="lt1"/>
                  </a:solidFill>
                  <a:latin typeface="+mn-lt"/>
                  <a:ea typeface="+mn-ea"/>
                  <a:cs typeface="+mn-cs"/>
                </a:defRPr>
              </a:lvl9pPr>
            </a:lstStyle>
            <a:p>
              <a:pPr algn="ctr" fontAlgn="base">
                <a:spcBef>
                  <a:spcPct val="0"/>
                </a:spcBef>
                <a:spcAft>
                  <a:spcPct val="0"/>
                </a:spcAft>
              </a:pPr>
              <a:r>
                <a:rPr lang="fr-FR" sz="900" b="1" dirty="0">
                  <a:solidFill>
                    <a:srgbClr val="FFFFFF"/>
                  </a:solidFill>
                </a:rPr>
                <a:t>Informer sur les enjeux et le cadre budgétaire</a:t>
              </a:r>
            </a:p>
          </p:txBody>
        </p:sp>
        <p:grpSp>
          <p:nvGrpSpPr>
            <p:cNvPr id="169" name="Groupe 168"/>
            <p:cNvGrpSpPr/>
            <p:nvPr/>
          </p:nvGrpSpPr>
          <p:grpSpPr>
            <a:xfrm>
              <a:off x="4102732" y="4518398"/>
              <a:ext cx="1416412" cy="415497"/>
              <a:chOff x="1370753" y="1124776"/>
              <a:chExt cx="1645350" cy="453777"/>
            </a:xfrm>
          </p:grpSpPr>
          <p:sp>
            <p:nvSpPr>
              <p:cNvPr id="184" name="ZoneTexte 118"/>
              <p:cNvSpPr txBox="1"/>
              <p:nvPr/>
            </p:nvSpPr>
            <p:spPr>
              <a:xfrm>
                <a:off x="1690456" y="1124776"/>
                <a:ext cx="1325647" cy="453777"/>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900" dirty="0"/>
                  <a:t>Plans de développement à 3 ans</a:t>
                </a:r>
              </a:p>
            </p:txBody>
          </p:sp>
          <p:pic>
            <p:nvPicPr>
              <p:cNvPr id="185" name="Picture 4" descr="C:\Users\NG399A1\AppData\Local\Microsoft\Windows\Temporary Internet Files\Content.IE5\QJHDGL1F\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753" y="1124776"/>
                <a:ext cx="28800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70" name="Chevron 169"/>
            <p:cNvSpPr/>
            <p:nvPr/>
          </p:nvSpPr>
          <p:spPr>
            <a:xfrm>
              <a:off x="2797870" y="4477043"/>
              <a:ext cx="1301617" cy="428521"/>
            </a:xfrm>
            <a:prstGeom prst="chevron">
              <a:avLst>
                <a:gd name="adj" fmla="val 20578"/>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l" rtl="0" fontAlgn="base">
                <a:spcBef>
                  <a:spcPct val="0"/>
                </a:spcBef>
                <a:spcAft>
                  <a:spcPct val="0"/>
                </a:spcAft>
                <a:defRPr sz="1400" kern="1200">
                  <a:solidFill>
                    <a:schemeClr val="lt1"/>
                  </a:solidFill>
                  <a:latin typeface="+mn-lt"/>
                  <a:ea typeface="+mn-ea"/>
                  <a:cs typeface="+mn-cs"/>
                </a:defRPr>
              </a:lvl1pPr>
              <a:lvl2pPr marL="455151" algn="l" rtl="0" fontAlgn="base">
                <a:spcBef>
                  <a:spcPct val="0"/>
                </a:spcBef>
                <a:spcAft>
                  <a:spcPct val="0"/>
                </a:spcAft>
                <a:defRPr sz="1400" kern="1200">
                  <a:solidFill>
                    <a:schemeClr val="lt1"/>
                  </a:solidFill>
                  <a:latin typeface="+mn-lt"/>
                  <a:ea typeface="+mn-ea"/>
                  <a:cs typeface="+mn-cs"/>
                </a:defRPr>
              </a:lvl2pPr>
              <a:lvl3pPr marL="910299" algn="l" rtl="0" fontAlgn="base">
                <a:spcBef>
                  <a:spcPct val="0"/>
                </a:spcBef>
                <a:spcAft>
                  <a:spcPct val="0"/>
                </a:spcAft>
                <a:defRPr sz="1400" kern="1200">
                  <a:solidFill>
                    <a:schemeClr val="lt1"/>
                  </a:solidFill>
                  <a:latin typeface="+mn-lt"/>
                  <a:ea typeface="+mn-ea"/>
                  <a:cs typeface="+mn-cs"/>
                </a:defRPr>
              </a:lvl3pPr>
              <a:lvl4pPr marL="1365444" algn="l" rtl="0" fontAlgn="base">
                <a:spcBef>
                  <a:spcPct val="0"/>
                </a:spcBef>
                <a:spcAft>
                  <a:spcPct val="0"/>
                </a:spcAft>
                <a:defRPr sz="1400" kern="1200">
                  <a:solidFill>
                    <a:schemeClr val="lt1"/>
                  </a:solidFill>
                  <a:latin typeface="+mn-lt"/>
                  <a:ea typeface="+mn-ea"/>
                  <a:cs typeface="+mn-cs"/>
                </a:defRPr>
              </a:lvl4pPr>
              <a:lvl5pPr marL="1820594" algn="l" rtl="0" fontAlgn="base">
                <a:spcBef>
                  <a:spcPct val="0"/>
                </a:spcBef>
                <a:spcAft>
                  <a:spcPct val="0"/>
                </a:spcAft>
                <a:defRPr sz="1400" kern="1200">
                  <a:solidFill>
                    <a:schemeClr val="lt1"/>
                  </a:solidFill>
                  <a:latin typeface="+mn-lt"/>
                  <a:ea typeface="+mn-ea"/>
                  <a:cs typeface="+mn-cs"/>
                </a:defRPr>
              </a:lvl5pPr>
              <a:lvl6pPr marL="2275749" algn="l" defTabSz="910299" rtl="0" eaLnBrk="1" latinLnBrk="0" hangingPunct="1">
                <a:defRPr sz="1400" kern="1200">
                  <a:solidFill>
                    <a:schemeClr val="lt1"/>
                  </a:solidFill>
                  <a:latin typeface="+mn-lt"/>
                  <a:ea typeface="+mn-ea"/>
                  <a:cs typeface="+mn-cs"/>
                </a:defRPr>
              </a:lvl6pPr>
              <a:lvl7pPr marL="2730898" algn="l" defTabSz="910299" rtl="0" eaLnBrk="1" latinLnBrk="0" hangingPunct="1">
                <a:defRPr sz="1400" kern="1200">
                  <a:solidFill>
                    <a:schemeClr val="lt1"/>
                  </a:solidFill>
                  <a:latin typeface="+mn-lt"/>
                  <a:ea typeface="+mn-ea"/>
                  <a:cs typeface="+mn-cs"/>
                </a:defRPr>
              </a:lvl7pPr>
              <a:lvl8pPr marL="3186045" algn="l" defTabSz="910299" rtl="0" eaLnBrk="1" latinLnBrk="0" hangingPunct="1">
                <a:defRPr sz="1400" kern="1200">
                  <a:solidFill>
                    <a:schemeClr val="lt1"/>
                  </a:solidFill>
                  <a:latin typeface="+mn-lt"/>
                  <a:ea typeface="+mn-ea"/>
                  <a:cs typeface="+mn-cs"/>
                </a:defRPr>
              </a:lvl8pPr>
              <a:lvl9pPr marL="3641194" algn="l" defTabSz="910299" rtl="0" eaLnBrk="1" latinLnBrk="0" hangingPunct="1">
                <a:defRPr sz="1400" kern="1200">
                  <a:solidFill>
                    <a:schemeClr val="lt1"/>
                  </a:solidFill>
                  <a:latin typeface="+mn-lt"/>
                  <a:ea typeface="+mn-ea"/>
                  <a:cs typeface="+mn-cs"/>
                </a:defRPr>
              </a:lvl9pPr>
            </a:lstStyle>
            <a:p>
              <a:pPr algn="ctr" fontAlgn="base">
                <a:spcBef>
                  <a:spcPct val="0"/>
                </a:spcBef>
                <a:spcAft>
                  <a:spcPct val="0"/>
                </a:spcAft>
              </a:pPr>
              <a:r>
                <a:rPr lang="fr-FR" sz="900" b="1" dirty="0">
                  <a:solidFill>
                    <a:srgbClr val="FFFFFF"/>
                  </a:solidFill>
                </a:rPr>
                <a:t>Définir les plans de développement</a:t>
              </a:r>
              <a:br>
                <a:rPr lang="fr-FR" sz="900" b="1" dirty="0">
                  <a:solidFill>
                    <a:srgbClr val="FFFFFF"/>
                  </a:solidFill>
                </a:rPr>
              </a:br>
              <a:r>
                <a:rPr lang="fr-FR" sz="900" b="1" dirty="0">
                  <a:solidFill>
                    <a:srgbClr val="FFFFFF"/>
                  </a:solidFill>
                </a:rPr>
                <a:t>à 3 ans</a:t>
              </a:r>
            </a:p>
          </p:txBody>
        </p:sp>
        <p:sp>
          <p:nvSpPr>
            <p:cNvPr id="171" name="Ellipse 170"/>
            <p:cNvSpPr/>
            <p:nvPr/>
          </p:nvSpPr>
          <p:spPr bwMode="auto">
            <a:xfrm>
              <a:off x="1759614" y="4477043"/>
              <a:ext cx="1022699" cy="428521"/>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914467"/>
              <a:r>
                <a:rPr lang="fr-FR" sz="900" b="1" dirty="0">
                  <a:latin typeface="Arial" charset="0"/>
                </a:rPr>
                <a:t>Directions EP</a:t>
              </a:r>
            </a:p>
            <a:p>
              <a:pPr algn="ctr" defTabSz="914467"/>
              <a:r>
                <a:rPr lang="fr-FR" sz="900" b="1" dirty="0">
                  <a:latin typeface="Arial" charset="0"/>
                </a:rPr>
                <a:t>MOA - ICDC</a:t>
              </a:r>
            </a:p>
          </p:txBody>
        </p:sp>
        <p:sp>
          <p:nvSpPr>
            <p:cNvPr id="172" name="Chevron 171"/>
            <p:cNvSpPr/>
            <p:nvPr/>
          </p:nvSpPr>
          <p:spPr>
            <a:xfrm>
              <a:off x="4332029" y="5070445"/>
              <a:ext cx="712790" cy="428521"/>
            </a:xfrm>
            <a:prstGeom prst="chevron">
              <a:avLst>
                <a:gd name="adj" fmla="val 20578"/>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l" rtl="0" fontAlgn="base">
                <a:spcBef>
                  <a:spcPct val="0"/>
                </a:spcBef>
                <a:spcAft>
                  <a:spcPct val="0"/>
                </a:spcAft>
                <a:defRPr sz="1400" kern="1200">
                  <a:solidFill>
                    <a:schemeClr val="lt1"/>
                  </a:solidFill>
                  <a:latin typeface="+mn-lt"/>
                  <a:ea typeface="+mn-ea"/>
                  <a:cs typeface="+mn-cs"/>
                </a:defRPr>
              </a:lvl1pPr>
              <a:lvl2pPr marL="455151" algn="l" rtl="0" fontAlgn="base">
                <a:spcBef>
                  <a:spcPct val="0"/>
                </a:spcBef>
                <a:spcAft>
                  <a:spcPct val="0"/>
                </a:spcAft>
                <a:defRPr sz="1400" kern="1200">
                  <a:solidFill>
                    <a:schemeClr val="lt1"/>
                  </a:solidFill>
                  <a:latin typeface="+mn-lt"/>
                  <a:ea typeface="+mn-ea"/>
                  <a:cs typeface="+mn-cs"/>
                </a:defRPr>
              </a:lvl2pPr>
              <a:lvl3pPr marL="910299" algn="l" rtl="0" fontAlgn="base">
                <a:spcBef>
                  <a:spcPct val="0"/>
                </a:spcBef>
                <a:spcAft>
                  <a:spcPct val="0"/>
                </a:spcAft>
                <a:defRPr sz="1400" kern="1200">
                  <a:solidFill>
                    <a:schemeClr val="lt1"/>
                  </a:solidFill>
                  <a:latin typeface="+mn-lt"/>
                  <a:ea typeface="+mn-ea"/>
                  <a:cs typeface="+mn-cs"/>
                </a:defRPr>
              </a:lvl3pPr>
              <a:lvl4pPr marL="1365444" algn="l" rtl="0" fontAlgn="base">
                <a:spcBef>
                  <a:spcPct val="0"/>
                </a:spcBef>
                <a:spcAft>
                  <a:spcPct val="0"/>
                </a:spcAft>
                <a:defRPr sz="1400" kern="1200">
                  <a:solidFill>
                    <a:schemeClr val="lt1"/>
                  </a:solidFill>
                  <a:latin typeface="+mn-lt"/>
                  <a:ea typeface="+mn-ea"/>
                  <a:cs typeface="+mn-cs"/>
                </a:defRPr>
              </a:lvl4pPr>
              <a:lvl5pPr marL="1820594" algn="l" rtl="0" fontAlgn="base">
                <a:spcBef>
                  <a:spcPct val="0"/>
                </a:spcBef>
                <a:spcAft>
                  <a:spcPct val="0"/>
                </a:spcAft>
                <a:defRPr sz="1400" kern="1200">
                  <a:solidFill>
                    <a:schemeClr val="lt1"/>
                  </a:solidFill>
                  <a:latin typeface="+mn-lt"/>
                  <a:ea typeface="+mn-ea"/>
                  <a:cs typeface="+mn-cs"/>
                </a:defRPr>
              </a:lvl5pPr>
              <a:lvl6pPr marL="2275749" algn="l" defTabSz="910299" rtl="0" eaLnBrk="1" latinLnBrk="0" hangingPunct="1">
                <a:defRPr sz="1400" kern="1200">
                  <a:solidFill>
                    <a:schemeClr val="lt1"/>
                  </a:solidFill>
                  <a:latin typeface="+mn-lt"/>
                  <a:ea typeface="+mn-ea"/>
                  <a:cs typeface="+mn-cs"/>
                </a:defRPr>
              </a:lvl6pPr>
              <a:lvl7pPr marL="2730898" algn="l" defTabSz="910299" rtl="0" eaLnBrk="1" latinLnBrk="0" hangingPunct="1">
                <a:defRPr sz="1400" kern="1200">
                  <a:solidFill>
                    <a:schemeClr val="lt1"/>
                  </a:solidFill>
                  <a:latin typeface="+mn-lt"/>
                  <a:ea typeface="+mn-ea"/>
                  <a:cs typeface="+mn-cs"/>
                </a:defRPr>
              </a:lvl7pPr>
              <a:lvl8pPr marL="3186045" algn="l" defTabSz="910299" rtl="0" eaLnBrk="1" latinLnBrk="0" hangingPunct="1">
                <a:defRPr sz="1400" kern="1200">
                  <a:solidFill>
                    <a:schemeClr val="lt1"/>
                  </a:solidFill>
                  <a:latin typeface="+mn-lt"/>
                  <a:ea typeface="+mn-ea"/>
                  <a:cs typeface="+mn-cs"/>
                </a:defRPr>
              </a:lvl8pPr>
              <a:lvl9pPr marL="3641194" algn="l" defTabSz="910299" rtl="0" eaLnBrk="1" latinLnBrk="0" hangingPunct="1">
                <a:defRPr sz="1400" kern="1200">
                  <a:solidFill>
                    <a:schemeClr val="lt1"/>
                  </a:solidFill>
                  <a:latin typeface="+mn-lt"/>
                  <a:ea typeface="+mn-ea"/>
                  <a:cs typeface="+mn-cs"/>
                </a:defRPr>
              </a:lvl9pPr>
            </a:lstStyle>
            <a:p>
              <a:pPr algn="ctr" fontAlgn="base">
                <a:spcBef>
                  <a:spcPct val="0"/>
                </a:spcBef>
                <a:spcAft>
                  <a:spcPct val="0"/>
                </a:spcAft>
              </a:pPr>
              <a:r>
                <a:rPr lang="fr-FR" sz="900" b="1" dirty="0">
                  <a:solidFill>
                    <a:srgbClr val="FFFFFF"/>
                  </a:solidFill>
                </a:rPr>
                <a:t>Ajuster le budget SI à 1 an</a:t>
              </a:r>
            </a:p>
          </p:txBody>
        </p:sp>
        <p:sp>
          <p:nvSpPr>
            <p:cNvPr id="173" name="Ellipse 172"/>
            <p:cNvSpPr/>
            <p:nvPr/>
          </p:nvSpPr>
          <p:spPr bwMode="auto">
            <a:xfrm>
              <a:off x="2740578" y="5103452"/>
              <a:ext cx="1580535" cy="36259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914467"/>
              <a:r>
                <a:rPr lang="fr-FR" sz="900" b="1" dirty="0">
                  <a:latin typeface="Arial" charset="0"/>
                </a:rPr>
                <a:t>SDBP</a:t>
              </a:r>
            </a:p>
            <a:p>
              <a:pPr algn="ctr" defTabSz="914467"/>
              <a:r>
                <a:rPr lang="fr-FR" sz="900" b="1" dirty="0">
                  <a:latin typeface="Arial" charset="0"/>
                </a:rPr>
                <a:t>Dialogues de gestion</a:t>
              </a:r>
            </a:p>
          </p:txBody>
        </p:sp>
        <p:grpSp>
          <p:nvGrpSpPr>
            <p:cNvPr id="174" name="Groupe 173"/>
            <p:cNvGrpSpPr/>
            <p:nvPr/>
          </p:nvGrpSpPr>
          <p:grpSpPr>
            <a:xfrm>
              <a:off x="5029496" y="5105471"/>
              <a:ext cx="1182125" cy="263705"/>
              <a:chOff x="1410248" y="1124776"/>
              <a:chExt cx="1373194" cy="288000"/>
            </a:xfrm>
          </p:grpSpPr>
          <p:sp>
            <p:nvSpPr>
              <p:cNvPr id="182" name="ZoneTexte 125"/>
              <p:cNvSpPr txBox="1"/>
              <p:nvPr/>
            </p:nvSpPr>
            <p:spPr>
              <a:xfrm>
                <a:off x="1722417" y="1187926"/>
                <a:ext cx="1061025" cy="153888"/>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900" dirty="0"/>
                  <a:t>Budget SI à 1 an</a:t>
                </a:r>
              </a:p>
            </p:txBody>
          </p:sp>
          <p:pic>
            <p:nvPicPr>
              <p:cNvPr id="183" name="Picture 4" descr="C:\Users\NG399A1\AppData\Local\Microsoft\Windows\Temporary Internet Files\Content.IE5\QJHDGL1F\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248" y="1124776"/>
                <a:ext cx="28800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75" name="Chevron 174"/>
            <p:cNvSpPr/>
            <p:nvPr/>
          </p:nvSpPr>
          <p:spPr>
            <a:xfrm>
              <a:off x="5045012" y="5663847"/>
              <a:ext cx="1022699" cy="560373"/>
            </a:xfrm>
            <a:prstGeom prst="chevron">
              <a:avLst>
                <a:gd name="adj" fmla="val 20578"/>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l" rtl="0" fontAlgn="base">
                <a:spcBef>
                  <a:spcPct val="0"/>
                </a:spcBef>
                <a:spcAft>
                  <a:spcPct val="0"/>
                </a:spcAft>
                <a:defRPr sz="1400" kern="1200">
                  <a:solidFill>
                    <a:schemeClr val="lt1"/>
                  </a:solidFill>
                  <a:latin typeface="+mn-lt"/>
                  <a:ea typeface="+mn-ea"/>
                  <a:cs typeface="+mn-cs"/>
                </a:defRPr>
              </a:lvl1pPr>
              <a:lvl2pPr marL="455151" algn="l" rtl="0" fontAlgn="base">
                <a:spcBef>
                  <a:spcPct val="0"/>
                </a:spcBef>
                <a:spcAft>
                  <a:spcPct val="0"/>
                </a:spcAft>
                <a:defRPr sz="1400" kern="1200">
                  <a:solidFill>
                    <a:schemeClr val="lt1"/>
                  </a:solidFill>
                  <a:latin typeface="+mn-lt"/>
                  <a:ea typeface="+mn-ea"/>
                  <a:cs typeface="+mn-cs"/>
                </a:defRPr>
              </a:lvl2pPr>
              <a:lvl3pPr marL="910299" algn="l" rtl="0" fontAlgn="base">
                <a:spcBef>
                  <a:spcPct val="0"/>
                </a:spcBef>
                <a:spcAft>
                  <a:spcPct val="0"/>
                </a:spcAft>
                <a:defRPr sz="1400" kern="1200">
                  <a:solidFill>
                    <a:schemeClr val="lt1"/>
                  </a:solidFill>
                  <a:latin typeface="+mn-lt"/>
                  <a:ea typeface="+mn-ea"/>
                  <a:cs typeface="+mn-cs"/>
                </a:defRPr>
              </a:lvl3pPr>
              <a:lvl4pPr marL="1365444" algn="l" rtl="0" fontAlgn="base">
                <a:spcBef>
                  <a:spcPct val="0"/>
                </a:spcBef>
                <a:spcAft>
                  <a:spcPct val="0"/>
                </a:spcAft>
                <a:defRPr sz="1400" kern="1200">
                  <a:solidFill>
                    <a:schemeClr val="lt1"/>
                  </a:solidFill>
                  <a:latin typeface="+mn-lt"/>
                  <a:ea typeface="+mn-ea"/>
                  <a:cs typeface="+mn-cs"/>
                </a:defRPr>
              </a:lvl4pPr>
              <a:lvl5pPr marL="1820594" algn="l" rtl="0" fontAlgn="base">
                <a:spcBef>
                  <a:spcPct val="0"/>
                </a:spcBef>
                <a:spcAft>
                  <a:spcPct val="0"/>
                </a:spcAft>
                <a:defRPr sz="1400" kern="1200">
                  <a:solidFill>
                    <a:schemeClr val="lt1"/>
                  </a:solidFill>
                  <a:latin typeface="+mn-lt"/>
                  <a:ea typeface="+mn-ea"/>
                  <a:cs typeface="+mn-cs"/>
                </a:defRPr>
              </a:lvl5pPr>
              <a:lvl6pPr marL="2275749" algn="l" defTabSz="910299" rtl="0" eaLnBrk="1" latinLnBrk="0" hangingPunct="1">
                <a:defRPr sz="1400" kern="1200">
                  <a:solidFill>
                    <a:schemeClr val="lt1"/>
                  </a:solidFill>
                  <a:latin typeface="+mn-lt"/>
                  <a:ea typeface="+mn-ea"/>
                  <a:cs typeface="+mn-cs"/>
                </a:defRPr>
              </a:lvl6pPr>
              <a:lvl7pPr marL="2730898" algn="l" defTabSz="910299" rtl="0" eaLnBrk="1" latinLnBrk="0" hangingPunct="1">
                <a:defRPr sz="1400" kern="1200">
                  <a:solidFill>
                    <a:schemeClr val="lt1"/>
                  </a:solidFill>
                  <a:latin typeface="+mn-lt"/>
                  <a:ea typeface="+mn-ea"/>
                  <a:cs typeface="+mn-cs"/>
                </a:defRPr>
              </a:lvl7pPr>
              <a:lvl8pPr marL="3186045" algn="l" defTabSz="910299" rtl="0" eaLnBrk="1" latinLnBrk="0" hangingPunct="1">
                <a:defRPr sz="1400" kern="1200">
                  <a:solidFill>
                    <a:schemeClr val="lt1"/>
                  </a:solidFill>
                  <a:latin typeface="+mn-lt"/>
                  <a:ea typeface="+mn-ea"/>
                  <a:cs typeface="+mn-cs"/>
                </a:defRPr>
              </a:lvl8pPr>
              <a:lvl9pPr marL="3641194" algn="l" defTabSz="910299" rtl="0" eaLnBrk="1" latinLnBrk="0" hangingPunct="1">
                <a:defRPr sz="1400" kern="1200">
                  <a:solidFill>
                    <a:schemeClr val="lt1"/>
                  </a:solidFill>
                  <a:latin typeface="+mn-lt"/>
                  <a:ea typeface="+mn-ea"/>
                  <a:cs typeface="+mn-cs"/>
                </a:defRPr>
              </a:lvl9pPr>
            </a:lstStyle>
            <a:p>
              <a:pPr algn="ctr" fontAlgn="base">
                <a:spcBef>
                  <a:spcPct val="0"/>
                </a:spcBef>
                <a:spcAft>
                  <a:spcPct val="0"/>
                </a:spcAft>
              </a:pPr>
              <a:r>
                <a:rPr lang="fr-FR" sz="900" b="1" dirty="0">
                  <a:solidFill>
                    <a:srgbClr val="FFFFFF"/>
                  </a:solidFill>
                </a:rPr>
                <a:t>Mettre à jour les plans de développement à 3 ans</a:t>
              </a:r>
            </a:p>
          </p:txBody>
        </p:sp>
        <p:grpSp>
          <p:nvGrpSpPr>
            <p:cNvPr id="176" name="Groupe 175"/>
            <p:cNvGrpSpPr/>
            <p:nvPr/>
          </p:nvGrpSpPr>
          <p:grpSpPr>
            <a:xfrm>
              <a:off x="6064849" y="5823828"/>
              <a:ext cx="1122606" cy="281784"/>
              <a:chOff x="1384401" y="1138424"/>
              <a:chExt cx="1304055" cy="307745"/>
            </a:xfrm>
          </p:grpSpPr>
          <p:sp>
            <p:nvSpPr>
              <p:cNvPr id="180" name="ZoneTexte 129"/>
              <p:cNvSpPr txBox="1"/>
              <p:nvPr/>
            </p:nvSpPr>
            <p:spPr>
              <a:xfrm>
                <a:off x="1659414" y="1138424"/>
                <a:ext cx="1029042" cy="307745"/>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r>
                  <a:rPr lang="fr-FR" sz="900" dirty="0"/>
                  <a:t>Programmation SI à 3 ans</a:t>
                </a:r>
              </a:p>
            </p:txBody>
          </p:sp>
          <p:pic>
            <p:nvPicPr>
              <p:cNvPr id="181" name="Picture 4" descr="C:\Users\NG399A1\AppData\Local\Microsoft\Windows\Temporary Internet Files\Content.IE5\QJHDGL1F\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401" y="1138424"/>
                <a:ext cx="28800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77" name="Ellipse 176"/>
            <p:cNvSpPr/>
            <p:nvPr/>
          </p:nvSpPr>
          <p:spPr bwMode="auto">
            <a:xfrm>
              <a:off x="4422869" y="5785653"/>
              <a:ext cx="529046" cy="21792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defTabSz="914467"/>
              <a:r>
                <a:rPr lang="fr-FR" sz="900" b="1" dirty="0">
                  <a:latin typeface="Arial" charset="0"/>
                </a:rPr>
                <a:t>DPSI</a:t>
              </a:r>
            </a:p>
          </p:txBody>
        </p:sp>
        <p:sp>
          <p:nvSpPr>
            <p:cNvPr id="178" name="ZoneTexte 132"/>
            <p:cNvSpPr txBox="1"/>
            <p:nvPr/>
          </p:nvSpPr>
          <p:spPr>
            <a:xfrm>
              <a:off x="4579984" y="6248210"/>
              <a:ext cx="2200353" cy="140906"/>
            </a:xfrm>
            <a:prstGeom prst="rect">
              <a:avLst/>
            </a:prstGeom>
            <a:noFill/>
          </p:spPr>
          <p:txBody>
            <a:bodyPr wrap="square" lIns="0" tIns="0" rIns="0" bIns="0" rtlCol="0">
              <a:spAutoFit/>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5151" algn="l" rtl="0" fontAlgn="base">
                <a:spcBef>
                  <a:spcPct val="0"/>
                </a:spcBef>
                <a:spcAft>
                  <a:spcPct val="0"/>
                </a:spcAft>
                <a:defRPr sz="1400" kern="1200">
                  <a:solidFill>
                    <a:schemeClr val="tx1"/>
                  </a:solidFill>
                  <a:latin typeface="Arial" pitchFamily="34" charset="0"/>
                  <a:ea typeface="+mn-ea"/>
                  <a:cs typeface="+mn-cs"/>
                </a:defRPr>
              </a:lvl2pPr>
              <a:lvl3pPr marL="910299" algn="l" rtl="0" fontAlgn="base">
                <a:spcBef>
                  <a:spcPct val="0"/>
                </a:spcBef>
                <a:spcAft>
                  <a:spcPct val="0"/>
                </a:spcAft>
                <a:defRPr sz="1400" kern="1200">
                  <a:solidFill>
                    <a:schemeClr val="tx1"/>
                  </a:solidFill>
                  <a:latin typeface="Arial" pitchFamily="34" charset="0"/>
                  <a:ea typeface="+mn-ea"/>
                  <a:cs typeface="+mn-cs"/>
                </a:defRPr>
              </a:lvl3pPr>
              <a:lvl4pPr marL="1365444" algn="l" rtl="0" fontAlgn="base">
                <a:spcBef>
                  <a:spcPct val="0"/>
                </a:spcBef>
                <a:spcAft>
                  <a:spcPct val="0"/>
                </a:spcAft>
                <a:defRPr sz="1400" kern="1200">
                  <a:solidFill>
                    <a:schemeClr val="tx1"/>
                  </a:solidFill>
                  <a:latin typeface="Arial" pitchFamily="34" charset="0"/>
                  <a:ea typeface="+mn-ea"/>
                  <a:cs typeface="+mn-cs"/>
                </a:defRPr>
              </a:lvl4pPr>
              <a:lvl5pPr marL="1820594" algn="l" rtl="0" fontAlgn="base">
                <a:spcBef>
                  <a:spcPct val="0"/>
                </a:spcBef>
                <a:spcAft>
                  <a:spcPct val="0"/>
                </a:spcAft>
                <a:defRPr sz="1400" kern="1200">
                  <a:solidFill>
                    <a:schemeClr val="tx1"/>
                  </a:solidFill>
                  <a:latin typeface="Arial" pitchFamily="34" charset="0"/>
                  <a:ea typeface="+mn-ea"/>
                  <a:cs typeface="+mn-cs"/>
                </a:defRPr>
              </a:lvl5pPr>
              <a:lvl6pPr marL="2275749" algn="l" defTabSz="910299" rtl="0" eaLnBrk="1" latinLnBrk="0" hangingPunct="1">
                <a:defRPr sz="1400" kern="1200">
                  <a:solidFill>
                    <a:schemeClr val="tx1"/>
                  </a:solidFill>
                  <a:latin typeface="Arial" pitchFamily="34" charset="0"/>
                  <a:ea typeface="+mn-ea"/>
                  <a:cs typeface="+mn-cs"/>
                </a:defRPr>
              </a:lvl6pPr>
              <a:lvl7pPr marL="2730898" algn="l" defTabSz="910299" rtl="0" eaLnBrk="1" latinLnBrk="0" hangingPunct="1">
                <a:defRPr sz="1400" kern="1200">
                  <a:solidFill>
                    <a:schemeClr val="tx1"/>
                  </a:solidFill>
                  <a:latin typeface="Arial" pitchFamily="34" charset="0"/>
                  <a:ea typeface="+mn-ea"/>
                  <a:cs typeface="+mn-cs"/>
                </a:defRPr>
              </a:lvl7pPr>
              <a:lvl8pPr marL="3186045" algn="l" defTabSz="910299" rtl="0" eaLnBrk="1" latinLnBrk="0" hangingPunct="1">
                <a:defRPr sz="1400" kern="1200">
                  <a:solidFill>
                    <a:schemeClr val="tx1"/>
                  </a:solidFill>
                  <a:latin typeface="Arial" pitchFamily="34" charset="0"/>
                  <a:ea typeface="+mn-ea"/>
                  <a:cs typeface="+mn-cs"/>
                </a:defRPr>
              </a:lvl8pPr>
              <a:lvl9pPr marL="3641194" algn="l" defTabSz="910299" rtl="0" eaLnBrk="1" latinLnBrk="0" hangingPunct="1">
                <a:defRPr sz="1400" kern="1200">
                  <a:solidFill>
                    <a:schemeClr val="tx1"/>
                  </a:solidFill>
                  <a:latin typeface="Arial" pitchFamily="34" charset="0"/>
                  <a:ea typeface="+mn-ea"/>
                  <a:cs typeface="+mn-cs"/>
                </a:defRPr>
              </a:lvl9pPr>
            </a:lstStyle>
            <a:p>
              <a:pPr algn="ctr"/>
              <a:r>
                <a:rPr lang="fr-FR" sz="900" dirty="0">
                  <a:solidFill>
                    <a:schemeClr val="accent1">
                      <a:lumMod val="50000"/>
                    </a:schemeClr>
                  </a:solidFill>
                </a:rPr>
                <a:t>Tenant  compte du budget figé à 1 an</a:t>
              </a:r>
            </a:p>
          </p:txBody>
        </p:sp>
      </p:grpSp>
    </p:spTree>
    <p:extLst>
      <p:ext uri="{BB962C8B-B14F-4D97-AF65-F5344CB8AC3E}">
        <p14:creationId xmlns:p14="http://schemas.microsoft.com/office/powerpoint/2010/main" val="224605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1900" b="1" dirty="0"/>
              <a:t>Instances de gouvernance SI</a:t>
            </a:r>
            <a:br>
              <a:rPr lang="fr-FR" sz="1900" b="1" dirty="0"/>
            </a:br>
            <a:r>
              <a:rPr lang="fr-FR" sz="1900" b="1" dirty="0"/>
              <a:t>existantes</a:t>
            </a:r>
            <a:endParaRPr lang="fr-FR" dirty="0"/>
          </a:p>
        </p:txBody>
      </p:sp>
      <p:sp>
        <p:nvSpPr>
          <p:cNvPr id="3" name="Espace réservé du contenu 2"/>
          <p:cNvSpPr>
            <a:spLocks noGrp="1"/>
          </p:cNvSpPr>
          <p:nvPr>
            <p:ph idx="1"/>
          </p:nvPr>
        </p:nvSpPr>
        <p:spPr>
          <a:xfrm>
            <a:off x="755577" y="1429788"/>
            <a:ext cx="8016706" cy="5239572"/>
          </a:xfrm>
        </p:spPr>
        <p:txBody>
          <a:bodyPr>
            <a:normAutofit fontScale="92500" lnSpcReduction="10000"/>
          </a:bodyPr>
          <a:lstStyle/>
          <a:p>
            <a:r>
              <a:rPr lang="fr-FR" sz="1800" dirty="0"/>
              <a:t> Les instances fédérales actuelles sont </a:t>
            </a:r>
            <a:r>
              <a:rPr lang="fr-FR" sz="1800" dirty="0" smtClean="0"/>
              <a:t>:</a:t>
            </a:r>
            <a:endParaRPr lang="fr-FR" sz="1800" dirty="0"/>
          </a:p>
          <a:p>
            <a:pPr marL="0" indent="0">
              <a:buNone/>
            </a:pPr>
            <a:endParaRPr lang="fr-FR" sz="1800" dirty="0"/>
          </a:p>
          <a:p>
            <a:pPr lvl="1"/>
            <a:r>
              <a:rPr lang="fr-FR" sz="1600" dirty="0"/>
              <a:t>Les</a:t>
            </a:r>
            <a:r>
              <a:rPr lang="fr-FR" sz="1600" b="1" dirty="0"/>
              <a:t> CSSI </a:t>
            </a:r>
            <a:r>
              <a:rPr lang="fr-FR" sz="1600" dirty="0"/>
              <a:t>(Comité de Stratégie des systèmes d’informations) étudient et valident la stratégie du SI de l’EP, la programmation pluriannuelle des investissements et procèdent aux arbitrages sur les projets stratégiques.</a:t>
            </a:r>
          </a:p>
          <a:p>
            <a:pPr lvl="1"/>
            <a:r>
              <a:rPr lang="fr-FR" sz="1600" dirty="0"/>
              <a:t>Les </a:t>
            </a:r>
            <a:r>
              <a:rPr lang="fr-FR" sz="1600" b="1" dirty="0"/>
              <a:t>CPII</a:t>
            </a:r>
            <a:r>
              <a:rPr lang="fr-FR" sz="1600" dirty="0"/>
              <a:t>  (Comité de pilotage des investissements informatiques) valident l’engagement des moyens externes (AMOA et MOE, logiciels) après instruction du projet par la DPSI.  </a:t>
            </a:r>
          </a:p>
          <a:p>
            <a:pPr lvl="1"/>
            <a:r>
              <a:rPr lang="fr-FR" sz="1600" dirty="0"/>
              <a:t>Les </a:t>
            </a:r>
            <a:r>
              <a:rPr lang="fr-FR" sz="1600" b="1" dirty="0"/>
              <a:t>Dialogues de gestion SI</a:t>
            </a:r>
            <a:r>
              <a:rPr lang="fr-FR" sz="1600" dirty="0"/>
              <a:t>, présentent le cadre budgétaire N à N+3, proposent la répartition par direction et les arbitrages budgétaires,</a:t>
            </a:r>
          </a:p>
          <a:p>
            <a:pPr lvl="1"/>
            <a:r>
              <a:rPr lang="fr-FR" sz="1600" dirty="0"/>
              <a:t>Les </a:t>
            </a:r>
            <a:r>
              <a:rPr lang="fr-FR" sz="1600" b="1" dirty="0"/>
              <a:t>Réunions MOA </a:t>
            </a:r>
            <a:r>
              <a:rPr lang="fr-FR" sz="1600" dirty="0"/>
              <a:t>participent au processus d’ajustement des besoins au cadre budgétaire SI et présentent le bilan des projets</a:t>
            </a:r>
          </a:p>
          <a:p>
            <a:pPr lvl="1"/>
            <a:r>
              <a:rPr lang="fr-FR" sz="1600" dirty="0"/>
              <a:t>Les </a:t>
            </a:r>
            <a:r>
              <a:rPr lang="fr-FR" sz="1600" b="1" dirty="0"/>
              <a:t>CET</a:t>
            </a:r>
            <a:r>
              <a:rPr lang="fr-FR" sz="1600" dirty="0"/>
              <a:t> (Commission d’Expertise et de validation Technique), étudient les projets sous l’angle technique (solution, exploitation) et ressources ICDC.  </a:t>
            </a:r>
          </a:p>
          <a:p>
            <a:pPr lvl="1"/>
            <a:r>
              <a:rPr lang="fr-FR" sz="1600" dirty="0"/>
              <a:t>Les </a:t>
            </a:r>
            <a:r>
              <a:rPr lang="fr-FR" sz="1600" b="1" dirty="0"/>
              <a:t>Commissions SAAS </a:t>
            </a:r>
            <a:r>
              <a:rPr lang="fr-FR" sz="1600" dirty="0"/>
              <a:t>(Commission d’engagement d’un projet en mode SAS -solution cloud) valident les solutions </a:t>
            </a:r>
            <a:r>
              <a:rPr lang="fr-FR" sz="1600" dirty="0" smtClean="0"/>
              <a:t>SAAS</a:t>
            </a:r>
          </a:p>
          <a:p>
            <a:pPr lvl="1"/>
            <a:endParaRPr lang="fr-FR" sz="1600" dirty="0"/>
          </a:p>
          <a:p>
            <a:r>
              <a:rPr lang="fr-FR" sz="1800" dirty="0" smtClean="0">
                <a:solidFill>
                  <a:srgbClr val="000000"/>
                </a:solidFill>
              </a:rPr>
              <a:t>Concernant la gouvernance du SI de l’EP, le Comité de direction reçoit la synthèse des décisions prise en CSSI et le </a:t>
            </a:r>
            <a:r>
              <a:rPr lang="fr-FR" sz="1800" dirty="0" err="1" smtClean="0">
                <a:solidFill>
                  <a:srgbClr val="000000"/>
                </a:solidFill>
              </a:rPr>
              <a:t>reporting</a:t>
            </a:r>
            <a:r>
              <a:rPr lang="fr-FR" sz="1800" dirty="0" smtClean="0">
                <a:solidFill>
                  <a:srgbClr val="000000"/>
                </a:solidFill>
              </a:rPr>
              <a:t> des projets stratégiques transmis par le SGG. Les sujets nécessitant une décision de la Direction Générale sont présentés au comité de direction. </a:t>
            </a:r>
          </a:p>
          <a:p>
            <a:endParaRPr lang="fr-FR" dirty="0"/>
          </a:p>
        </p:txBody>
      </p:sp>
      <p:sp>
        <p:nvSpPr>
          <p:cNvPr id="4" name="Espace réservé du numéro de diapositive 3"/>
          <p:cNvSpPr>
            <a:spLocks noGrp="1"/>
          </p:cNvSpPr>
          <p:nvPr>
            <p:ph type="sldNum" sz="quarter" idx="11"/>
          </p:nvPr>
        </p:nvSpPr>
        <p:spPr/>
        <p:txBody>
          <a:bodyPr/>
          <a:lstStyle/>
          <a:p>
            <a:pPr>
              <a:defRPr/>
            </a:pPr>
            <a:fld id="{C32C2CAE-C514-4AD6-944E-F62BBE4A7F04}" type="slidenum">
              <a:rPr lang="fr-FR" smtClean="0"/>
              <a:pPr>
                <a:defRPr/>
              </a:pPr>
              <a:t>12</a:t>
            </a:fld>
            <a:endParaRPr lang="fr-FR"/>
          </a:p>
        </p:txBody>
      </p:sp>
    </p:spTree>
    <p:extLst>
      <p:ext uri="{BB962C8B-B14F-4D97-AF65-F5344CB8AC3E}">
        <p14:creationId xmlns:p14="http://schemas.microsoft.com/office/powerpoint/2010/main" val="2660860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751809"/>
            <a:ext cx="6894519" cy="985582"/>
          </a:xfrm>
          <a:prstGeom prst="rect">
            <a:avLst/>
          </a:prstGeom>
        </p:spPr>
        <p:txBody>
          <a:bodyPr/>
          <a:lstStyle/>
          <a:p>
            <a:r>
              <a:rPr lang="fr-FR" sz="3200" dirty="0" smtClean="0"/>
              <a:t/>
            </a:r>
            <a:br>
              <a:rPr lang="fr-FR" sz="3200" dirty="0" smtClean="0"/>
            </a:br>
            <a:r>
              <a:rPr lang="fr-FR" sz="3200" dirty="0"/>
              <a:t>Zoom sur les projets en mode </a:t>
            </a:r>
            <a:r>
              <a:rPr lang="fr-FR" sz="3200" dirty="0" err="1"/>
              <a:t>SaaS</a:t>
            </a:r>
            <a:r>
              <a:rPr lang="fr-FR" sz="3200" dirty="0"/>
              <a:t> et leur engagement</a:t>
            </a:r>
          </a:p>
        </p:txBody>
      </p:sp>
      <p:sp>
        <p:nvSpPr>
          <p:cNvPr id="6" name="Espace réservé du texte 5"/>
          <p:cNvSpPr>
            <a:spLocks noGrp="1"/>
          </p:cNvSpPr>
          <p:nvPr>
            <p:ph type="body" sz="quarter" idx="12"/>
          </p:nvPr>
        </p:nvSpPr>
        <p:spPr>
          <a:xfrm>
            <a:off x="1043608" y="2362200"/>
            <a:ext cx="7704856" cy="1778000"/>
          </a:xfrm>
          <a:prstGeom prst="rect">
            <a:avLst/>
          </a:prstGeom>
        </p:spPr>
        <p:txBody>
          <a:bodyPr/>
          <a:lstStyle/>
          <a:p>
            <a:pPr marL="180000" indent="-180000">
              <a:buFont typeface="Wingdings" charset="2"/>
              <a:buChar char="§"/>
            </a:pPr>
            <a:r>
              <a:rPr lang="fr-FR" dirty="0" smtClean="0"/>
              <a:t>La volonté de maîtriser et d’accompagner  une évolution incontournable</a:t>
            </a:r>
          </a:p>
          <a:p>
            <a:pPr marL="0" indent="0">
              <a:buNone/>
            </a:pPr>
            <a:endParaRPr lang="fr-FR" dirty="0" smtClean="0"/>
          </a:p>
          <a:p>
            <a:r>
              <a:rPr lang="fr-FR" dirty="0"/>
              <a:t>Un processus </a:t>
            </a:r>
            <a:r>
              <a:rPr lang="fr-FR" dirty="0" smtClean="0"/>
              <a:t>d’engagement  simplifié</a:t>
            </a:r>
          </a:p>
          <a:p>
            <a:pPr marL="0" indent="0">
              <a:buNone/>
            </a:pPr>
            <a:endParaRPr lang="fr-FR" dirty="0"/>
          </a:p>
          <a:p>
            <a:pPr marL="180000" indent="-180000">
              <a:buFont typeface="Wingdings" charset="2"/>
              <a:buChar char="§"/>
            </a:pPr>
            <a:r>
              <a:rPr lang="fr-FR" dirty="0" smtClean="0"/>
              <a:t>Quels services en mode SaaS ?</a:t>
            </a:r>
            <a:endParaRPr lang="fr-FR" dirty="0"/>
          </a:p>
        </p:txBody>
      </p:sp>
      <p:sp>
        <p:nvSpPr>
          <p:cNvPr id="3" name="Espace réservé de la date 2"/>
          <p:cNvSpPr>
            <a:spLocks noGrp="1"/>
          </p:cNvSpPr>
          <p:nvPr>
            <p:ph type="dt" sz="half" idx="13"/>
          </p:nvPr>
        </p:nvSpPr>
        <p:spPr/>
        <p:txBody>
          <a:bodyPr/>
          <a:lstStyle/>
          <a:p>
            <a:r>
              <a:rPr lang="fr-FR" smtClean="0"/>
              <a:t>JJ/MM/AAAA</a:t>
            </a:r>
            <a:endParaRPr lang="fr-FR"/>
          </a:p>
        </p:txBody>
      </p:sp>
      <p:sp>
        <p:nvSpPr>
          <p:cNvPr id="4" name="Espace réservé du pied de page 3"/>
          <p:cNvSpPr>
            <a:spLocks noGrp="1"/>
          </p:cNvSpPr>
          <p:nvPr>
            <p:ph type="ftr" sz="quarter" idx="14"/>
          </p:nvPr>
        </p:nvSpPr>
        <p:spPr/>
        <p:txBody>
          <a:bodyPr/>
          <a:lstStyle/>
          <a:p>
            <a:r>
              <a:rPr lang="fr-FR" smtClean="0"/>
              <a:t>Titre de la présentation</a:t>
            </a:r>
            <a:endParaRPr lang="fr-FR"/>
          </a:p>
        </p:txBody>
      </p:sp>
    </p:spTree>
    <p:extLst>
      <p:ext uri="{BB962C8B-B14F-4D97-AF65-F5344CB8AC3E}">
        <p14:creationId xmlns:p14="http://schemas.microsoft.com/office/powerpoint/2010/main" val="124634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697010"/>
            <a:ext cx="8604820" cy="4104456"/>
          </a:xfrm>
          <a:prstGeom prst="rect">
            <a:avLst/>
          </a:prstGeom>
        </p:spPr>
        <p:txBody>
          <a:bodyPr>
            <a:noAutofit/>
          </a:bodyPr>
          <a:lstStyle/>
          <a:p>
            <a:pPr lvl="1"/>
            <a:endParaRPr lang="fr-FR" sz="1600" dirty="0"/>
          </a:p>
          <a:p>
            <a:pPr lvl="1"/>
            <a:r>
              <a:rPr lang="fr-FR" sz="1600" dirty="0"/>
              <a:t> </a:t>
            </a:r>
            <a:r>
              <a:rPr lang="fr-FR" sz="1600" dirty="0" smtClean="0"/>
              <a:t>Un constat de départ : les métiers contractualisaient des services SaaS sans vérifier les </a:t>
            </a:r>
            <a:r>
              <a:rPr lang="fr-FR" sz="1600" dirty="0" err="1" smtClean="0"/>
              <a:t>éxigences</a:t>
            </a:r>
            <a:r>
              <a:rPr lang="fr-FR" sz="1600" dirty="0" smtClean="0"/>
              <a:t> en terme de :</a:t>
            </a:r>
          </a:p>
          <a:p>
            <a:pPr lvl="2"/>
            <a:r>
              <a:rPr lang="fr-FR" sz="1400" dirty="0" smtClean="0"/>
              <a:t>Sécurité</a:t>
            </a:r>
          </a:p>
          <a:p>
            <a:pPr lvl="2"/>
            <a:r>
              <a:rPr lang="fr-FR" sz="1400" dirty="0" smtClean="0"/>
              <a:t>Propriété</a:t>
            </a:r>
          </a:p>
          <a:p>
            <a:pPr lvl="2"/>
            <a:r>
              <a:rPr lang="fr-FR" sz="1400" dirty="0" smtClean="0"/>
              <a:t>Réversibilité</a:t>
            </a:r>
          </a:p>
          <a:p>
            <a:pPr lvl="2"/>
            <a:r>
              <a:rPr lang="fr-FR" sz="1400" dirty="0" smtClean="0"/>
              <a:t>Intégration dans le SI </a:t>
            </a:r>
          </a:p>
          <a:p>
            <a:pPr lvl="1"/>
            <a:r>
              <a:rPr lang="fr-FR" sz="1600" dirty="0" smtClean="0"/>
              <a:t>Un marché florissant d’offres de solutions à des prix attractifs et disponibles très rapidement</a:t>
            </a:r>
          </a:p>
          <a:p>
            <a:pPr lvl="1"/>
            <a:endParaRPr lang="fr-FR" sz="1600" dirty="0" smtClean="0"/>
          </a:p>
          <a:p>
            <a:pPr lvl="1"/>
            <a:r>
              <a:rPr lang="fr-FR" sz="1600" dirty="0" smtClean="0"/>
              <a:t>Mise en œuvre d’un dispositif adapté aux enjeux SI et financiers :</a:t>
            </a:r>
          </a:p>
          <a:p>
            <a:pPr lvl="2"/>
            <a:r>
              <a:rPr lang="fr-FR" sz="1400" dirty="0" smtClean="0"/>
              <a:t>Une grille simple et pratique de critères d’éligibilité </a:t>
            </a:r>
            <a:r>
              <a:rPr lang="fr-FR" sz="1100" dirty="0" smtClean="0"/>
              <a:t>, </a:t>
            </a:r>
          </a:p>
          <a:p>
            <a:pPr lvl="3"/>
            <a:r>
              <a:rPr lang="fr-FR" sz="1600" dirty="0" smtClean="0"/>
              <a:t>Justification métier (expérimentation, time to </a:t>
            </a:r>
            <a:r>
              <a:rPr lang="fr-FR" sz="1600" dirty="0" err="1" smtClean="0"/>
              <a:t>market</a:t>
            </a:r>
            <a:r>
              <a:rPr lang="fr-FR" sz="1600" dirty="0" smtClean="0"/>
              <a:t>, …)</a:t>
            </a:r>
          </a:p>
          <a:p>
            <a:pPr lvl="3"/>
            <a:r>
              <a:rPr lang="fr-FR" sz="1600" dirty="0" smtClean="0"/>
              <a:t>Intégration au SI ( la plus faible possible …)</a:t>
            </a:r>
          </a:p>
          <a:p>
            <a:pPr lvl="3"/>
            <a:r>
              <a:rPr lang="fr-FR" sz="1600" dirty="0" smtClean="0"/>
              <a:t>Sécurité, localisation, disponibilité, réversibilité des données</a:t>
            </a:r>
          </a:p>
          <a:p>
            <a:pPr lvl="3"/>
            <a:r>
              <a:rPr lang="fr-FR" sz="1600" dirty="0" smtClean="0"/>
              <a:t>Économiques </a:t>
            </a:r>
          </a:p>
          <a:p>
            <a:pPr lvl="2"/>
            <a:r>
              <a:rPr lang="fr-FR" sz="1400" dirty="0" smtClean="0"/>
              <a:t>Une grille simplifiée d’appréhension des risques</a:t>
            </a:r>
          </a:p>
          <a:p>
            <a:pPr lvl="2"/>
            <a:r>
              <a:rPr lang="fr-FR" sz="1400" dirty="0" smtClean="0"/>
              <a:t>Une commission d’éligibilité composée d’architectes SI et du RSSI</a:t>
            </a:r>
          </a:p>
          <a:p>
            <a:pPr lvl="2"/>
            <a:endParaRPr lang="fr-FR" sz="400" dirty="0" smtClean="0"/>
          </a:p>
          <a:p>
            <a:endParaRPr lang="fr-FR" sz="1100" dirty="0"/>
          </a:p>
        </p:txBody>
      </p:sp>
      <p:sp>
        <p:nvSpPr>
          <p:cNvPr id="4" name="Titre 3"/>
          <p:cNvSpPr>
            <a:spLocks noGrp="1"/>
          </p:cNvSpPr>
          <p:nvPr>
            <p:ph type="ctrTitle"/>
          </p:nvPr>
        </p:nvSpPr>
        <p:spPr>
          <a:xfrm>
            <a:off x="1835696" y="751809"/>
            <a:ext cx="6750503" cy="985582"/>
          </a:xfrm>
          <a:prstGeom prst="rect">
            <a:avLst/>
          </a:prstGeom>
        </p:spPr>
        <p:txBody>
          <a:bodyPr/>
          <a:lstStyle/>
          <a:p>
            <a:pPr marL="180000" indent="-180000"/>
            <a:r>
              <a:rPr lang="fr-FR" sz="2800" dirty="0"/>
              <a:t>La volonté de maîtriser et d’accompagner  une évolution incontournable </a:t>
            </a:r>
          </a:p>
        </p:txBody>
      </p:sp>
      <p:sp>
        <p:nvSpPr>
          <p:cNvPr id="2" name="Espace réservé de la date 1"/>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20" y="4413978"/>
            <a:ext cx="5857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368691"/>
            <a:ext cx="506413" cy="43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6789" y="5585079"/>
            <a:ext cx="1881675" cy="7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84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2060848"/>
            <a:ext cx="8388796" cy="3725863"/>
          </a:xfrm>
          <a:prstGeom prst="rect">
            <a:avLst/>
          </a:prstGeom>
        </p:spPr>
        <p:txBody>
          <a:bodyPr/>
          <a:lstStyle/>
          <a:p>
            <a:pPr lvl="1"/>
            <a:r>
              <a:rPr lang="fr-FR" sz="1600" dirty="0" smtClean="0"/>
              <a:t>Un cadrage juridique indispensable  :  </a:t>
            </a:r>
          </a:p>
        </p:txBody>
      </p:sp>
      <p:sp>
        <p:nvSpPr>
          <p:cNvPr id="4" name="Titre 3"/>
          <p:cNvSpPr>
            <a:spLocks noGrp="1"/>
          </p:cNvSpPr>
          <p:nvPr>
            <p:ph type="ctrTitle"/>
          </p:nvPr>
        </p:nvSpPr>
        <p:spPr>
          <a:xfrm>
            <a:off x="1835696" y="751809"/>
            <a:ext cx="6750503" cy="985582"/>
          </a:xfrm>
          <a:prstGeom prst="rect">
            <a:avLst/>
          </a:prstGeom>
        </p:spPr>
        <p:txBody>
          <a:bodyPr/>
          <a:lstStyle/>
          <a:p>
            <a:pPr marL="180000" indent="-180000"/>
            <a:r>
              <a:rPr lang="fr-FR" sz="2800" dirty="0"/>
              <a:t>La volonté de maîtriser et d’accompagner  une évolution incontournable</a:t>
            </a:r>
          </a:p>
        </p:txBody>
      </p:sp>
      <p:sp>
        <p:nvSpPr>
          <p:cNvPr id="2" name="Espace réservé de la date 1"/>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348880"/>
            <a:ext cx="9252520" cy="40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266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400300"/>
            <a:ext cx="8640960" cy="3725863"/>
          </a:xfrm>
          <a:prstGeom prst="rect">
            <a:avLst/>
          </a:prstGeom>
        </p:spPr>
        <p:txBody>
          <a:bodyPr/>
          <a:lstStyle/>
          <a:p>
            <a:r>
              <a:rPr lang="fr-FR" dirty="0" smtClean="0"/>
              <a:t>  </a:t>
            </a:r>
            <a:endParaRPr lang="fr-FR" dirty="0"/>
          </a:p>
          <a:p>
            <a:pPr lvl="1" indent="0">
              <a:buNone/>
            </a:pPr>
            <a:endParaRPr lang="fr-FR" dirty="0" smtClean="0"/>
          </a:p>
          <a:p>
            <a:pPr lvl="1" indent="0">
              <a:buNone/>
            </a:pPr>
            <a:endParaRPr lang="fr-FR" dirty="0"/>
          </a:p>
          <a:p>
            <a:pPr lvl="1" indent="0">
              <a:buNone/>
            </a:pPr>
            <a:endParaRPr lang="fr-FR" dirty="0" smtClean="0"/>
          </a:p>
          <a:p>
            <a:pPr lvl="1" indent="0">
              <a:buNone/>
            </a:pPr>
            <a:endParaRPr lang="fr-FR" dirty="0"/>
          </a:p>
          <a:p>
            <a:pPr lvl="1" indent="0">
              <a:buNone/>
            </a:pPr>
            <a:endParaRPr lang="fr-FR" dirty="0" smtClean="0"/>
          </a:p>
          <a:p>
            <a:pPr lvl="1" indent="0">
              <a:buNone/>
            </a:pPr>
            <a:endParaRPr lang="fr-FR" dirty="0"/>
          </a:p>
          <a:p>
            <a:pPr lvl="1" indent="0">
              <a:buNone/>
            </a:pPr>
            <a:endParaRPr lang="fr-FR" dirty="0"/>
          </a:p>
          <a:p>
            <a:pPr lvl="1" indent="0">
              <a:buNone/>
            </a:pPr>
            <a:r>
              <a:rPr lang="fr-FR" dirty="0"/>
              <a:t> </a:t>
            </a:r>
          </a:p>
        </p:txBody>
      </p:sp>
      <p:sp>
        <p:nvSpPr>
          <p:cNvPr id="4" name="Titre 3"/>
          <p:cNvSpPr>
            <a:spLocks noGrp="1"/>
          </p:cNvSpPr>
          <p:nvPr>
            <p:ph type="ctrTitle"/>
          </p:nvPr>
        </p:nvSpPr>
        <p:spPr>
          <a:xfrm>
            <a:off x="1835696" y="751809"/>
            <a:ext cx="6750503" cy="985582"/>
          </a:xfrm>
          <a:prstGeom prst="rect">
            <a:avLst/>
          </a:prstGeom>
        </p:spPr>
        <p:txBody>
          <a:bodyPr/>
          <a:lstStyle/>
          <a:p>
            <a:pPr marL="180000" indent="-180000"/>
            <a:r>
              <a:rPr lang="fr-FR" sz="2800" dirty="0"/>
              <a:t>Un processus d’engagement volontairement  simplifié</a:t>
            </a:r>
          </a:p>
        </p:txBody>
      </p:sp>
      <p:sp>
        <p:nvSpPr>
          <p:cNvPr id="2" name="Espace réservé de la date 1"/>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2757488"/>
            <a:ext cx="8064896" cy="18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666" y="4979496"/>
            <a:ext cx="683413" cy="68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979495"/>
            <a:ext cx="587968" cy="58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4865399"/>
            <a:ext cx="505975" cy="69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1106" y="4979495"/>
            <a:ext cx="728846" cy="68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5055822"/>
            <a:ext cx="628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6376" y="4979496"/>
            <a:ext cx="745307" cy="7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2240" y="4979496"/>
            <a:ext cx="936104" cy="86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775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7700" y="1988840"/>
            <a:ext cx="8244780" cy="4137323"/>
          </a:xfrm>
          <a:prstGeom prst="rect">
            <a:avLst/>
          </a:prstGeom>
        </p:spPr>
        <p:txBody>
          <a:bodyPr>
            <a:normAutofit lnSpcReduction="10000"/>
          </a:bodyPr>
          <a:lstStyle/>
          <a:p>
            <a:pPr lvl="1"/>
            <a:r>
              <a:rPr lang="fr-FR" sz="2000" dirty="0" smtClean="0"/>
              <a:t>D’une simple application Web à l’externalisation d’un processus métier </a:t>
            </a:r>
          </a:p>
          <a:p>
            <a:pPr lvl="1"/>
            <a:r>
              <a:rPr lang="fr-FR" sz="2000" dirty="0" smtClean="0"/>
              <a:t>Des données peu sensibles</a:t>
            </a:r>
          </a:p>
          <a:p>
            <a:pPr lvl="1"/>
            <a:r>
              <a:rPr lang="fr-FR" sz="2000" dirty="0" smtClean="0"/>
              <a:t>Expérimentation </a:t>
            </a:r>
          </a:p>
          <a:p>
            <a:pPr lvl="1"/>
            <a:r>
              <a:rPr lang="fr-FR" sz="2000" dirty="0" smtClean="0"/>
              <a:t>Time to </a:t>
            </a:r>
            <a:r>
              <a:rPr lang="fr-FR" sz="2000" dirty="0" err="1" smtClean="0"/>
              <a:t>market</a:t>
            </a:r>
            <a:endParaRPr lang="fr-FR" sz="2000" dirty="0" smtClean="0"/>
          </a:p>
          <a:p>
            <a:pPr lvl="1"/>
            <a:r>
              <a:rPr lang="fr-FR" sz="2000" dirty="0" smtClean="0"/>
              <a:t>Peu d’intégration au SI de l’établissement</a:t>
            </a:r>
          </a:p>
          <a:p>
            <a:pPr lvl="1"/>
            <a:r>
              <a:rPr lang="fr-FR" sz="2000" dirty="0"/>
              <a:t>Des fonctions non cœur de métier</a:t>
            </a:r>
          </a:p>
          <a:p>
            <a:pPr lvl="1"/>
            <a:r>
              <a:rPr lang="fr-FR" sz="2000" dirty="0"/>
              <a:t>Des services standards ( absence de customisation)</a:t>
            </a:r>
          </a:p>
          <a:p>
            <a:pPr lvl="1"/>
            <a:r>
              <a:rPr lang="fr-FR" sz="2000" dirty="0"/>
              <a:t>D</a:t>
            </a:r>
            <a:r>
              <a:rPr lang="fr-FR" sz="2000" dirty="0" smtClean="0"/>
              <a:t>es </a:t>
            </a:r>
            <a:r>
              <a:rPr lang="fr-FR" sz="2000" dirty="0"/>
              <a:t>besoin d’accès en </a:t>
            </a:r>
            <a:r>
              <a:rPr lang="fr-FR" sz="2000" dirty="0" smtClean="0"/>
              <a:t>mobilité</a:t>
            </a:r>
          </a:p>
          <a:p>
            <a:pPr lvl="1"/>
            <a:r>
              <a:rPr lang="fr-FR" sz="2000" dirty="0" smtClean="0"/>
              <a:t>Les meilleurs clients du SaaS :</a:t>
            </a:r>
          </a:p>
          <a:p>
            <a:pPr lvl="2">
              <a:buFont typeface="+mj-lt"/>
              <a:buAutoNum type="arabicPeriod"/>
            </a:pPr>
            <a:r>
              <a:rPr lang="fr-FR" sz="1800" dirty="0" smtClean="0"/>
              <a:t>La direction de la communication</a:t>
            </a:r>
          </a:p>
          <a:p>
            <a:pPr lvl="2">
              <a:buFont typeface="+mj-lt"/>
              <a:buAutoNum type="arabicPeriod"/>
            </a:pPr>
            <a:r>
              <a:rPr lang="fr-FR" sz="1800" dirty="0" smtClean="0"/>
              <a:t>La direction des ressources humaines</a:t>
            </a:r>
          </a:p>
          <a:p>
            <a:pPr lvl="2">
              <a:buFont typeface="+mj-lt"/>
              <a:buAutoNum type="arabicPeriod"/>
            </a:pPr>
            <a:r>
              <a:rPr lang="fr-FR" sz="1800" dirty="0" smtClean="0"/>
              <a:t>Les directions financières</a:t>
            </a:r>
          </a:p>
          <a:p>
            <a:pPr lvl="2"/>
            <a:endParaRPr lang="fr-FR" sz="1050" dirty="0" smtClean="0"/>
          </a:p>
          <a:p>
            <a:pPr lvl="1"/>
            <a:endParaRPr lang="fr-FR" dirty="0" smtClean="0"/>
          </a:p>
          <a:p>
            <a:pPr lvl="1"/>
            <a:endParaRPr lang="fr-FR" dirty="0" smtClean="0"/>
          </a:p>
          <a:p>
            <a:pPr lvl="1" indent="0">
              <a:buNone/>
            </a:pPr>
            <a:endParaRPr lang="fr-FR" dirty="0"/>
          </a:p>
          <a:p>
            <a:pPr lvl="1" indent="0">
              <a:buNone/>
            </a:pPr>
            <a:endParaRPr lang="fr-FR" dirty="0"/>
          </a:p>
        </p:txBody>
      </p:sp>
      <p:sp>
        <p:nvSpPr>
          <p:cNvPr id="4" name="Titre 3"/>
          <p:cNvSpPr>
            <a:spLocks noGrp="1"/>
          </p:cNvSpPr>
          <p:nvPr>
            <p:ph type="ctrTitle"/>
          </p:nvPr>
        </p:nvSpPr>
        <p:spPr>
          <a:xfrm>
            <a:off x="1115616" y="751809"/>
            <a:ext cx="7632848" cy="985582"/>
          </a:xfrm>
          <a:prstGeom prst="rect">
            <a:avLst/>
          </a:prstGeom>
        </p:spPr>
        <p:txBody>
          <a:bodyPr/>
          <a:lstStyle/>
          <a:p>
            <a:pPr marL="180000" indent="-180000"/>
            <a:r>
              <a:rPr lang="fr-FR" sz="3200" dirty="0"/>
              <a:t>Quels types de services et quels usages ?</a:t>
            </a:r>
          </a:p>
        </p:txBody>
      </p:sp>
      <p:sp>
        <p:nvSpPr>
          <p:cNvPr id="2" name="Espace réservé de la date 1"/>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19170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9648" y="1844824"/>
            <a:ext cx="8244780" cy="4608512"/>
          </a:xfrm>
          <a:prstGeom prst="rect">
            <a:avLst/>
          </a:prstGeom>
        </p:spPr>
        <p:txBody>
          <a:bodyPr/>
          <a:lstStyle/>
          <a:p>
            <a:pPr lvl="1" indent="0">
              <a:buNone/>
            </a:pPr>
            <a:r>
              <a:rPr lang="fr-FR" dirty="0" smtClean="0"/>
              <a:t> </a:t>
            </a:r>
          </a:p>
          <a:p>
            <a:pPr lvl="1" indent="0">
              <a:buNone/>
            </a:pPr>
            <a:endParaRPr lang="fr-FR" dirty="0"/>
          </a:p>
          <a:p>
            <a:pPr lvl="1" indent="0">
              <a:buNone/>
            </a:pPr>
            <a:r>
              <a:rPr lang="fr-FR" sz="1800" dirty="0" smtClean="0"/>
              <a:t> Depuis 2013 , 35 services en mode SaaS </a:t>
            </a:r>
          </a:p>
          <a:p>
            <a:pPr lvl="1" indent="0">
              <a:buNone/>
            </a:pPr>
            <a:r>
              <a:rPr lang="fr-FR" sz="1800" dirty="0"/>
              <a:t>	</a:t>
            </a:r>
            <a:r>
              <a:rPr lang="fr-FR" sz="1800" dirty="0" smtClean="0"/>
              <a:t>	ont été engagés, dont …</a:t>
            </a:r>
          </a:p>
          <a:p>
            <a:pPr lvl="1" indent="0">
              <a:buNone/>
            </a:pPr>
            <a:r>
              <a:rPr lang="fr-FR" dirty="0"/>
              <a:t>	</a:t>
            </a:r>
            <a:r>
              <a:rPr lang="fr-FR" dirty="0" smtClean="0"/>
              <a:t>	</a:t>
            </a:r>
            <a:endParaRPr lang="fr-FR" sz="3200" dirty="0"/>
          </a:p>
        </p:txBody>
      </p:sp>
      <p:sp>
        <p:nvSpPr>
          <p:cNvPr id="4" name="Titre 3"/>
          <p:cNvSpPr>
            <a:spLocks noGrp="1"/>
          </p:cNvSpPr>
          <p:nvPr>
            <p:ph type="ctrTitle"/>
          </p:nvPr>
        </p:nvSpPr>
        <p:spPr>
          <a:xfrm>
            <a:off x="683568" y="751809"/>
            <a:ext cx="7902631" cy="985582"/>
          </a:xfrm>
          <a:prstGeom prst="rect">
            <a:avLst/>
          </a:prstGeom>
        </p:spPr>
        <p:txBody>
          <a:bodyPr/>
          <a:lstStyle/>
          <a:p>
            <a:pPr marL="180000" indent="-180000"/>
            <a:r>
              <a:rPr lang="fr-FR" sz="3200" dirty="0"/>
              <a:t>Quels services en mode </a:t>
            </a:r>
            <a:r>
              <a:rPr lang="fr-FR" sz="3200" dirty="0" err="1"/>
              <a:t>SaaS</a:t>
            </a:r>
            <a:r>
              <a:rPr lang="fr-FR" sz="3200" dirty="0"/>
              <a:t> à la CDC ?</a:t>
            </a:r>
          </a:p>
        </p:txBody>
      </p:sp>
      <p:sp>
        <p:nvSpPr>
          <p:cNvPr id="2" name="Espace réservé de la date 1"/>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grpSp>
        <p:nvGrpSpPr>
          <p:cNvPr id="6" name="Group 4"/>
          <p:cNvGrpSpPr>
            <a:grpSpLocks noChangeAspect="1"/>
          </p:cNvGrpSpPr>
          <p:nvPr/>
        </p:nvGrpSpPr>
        <p:grpSpPr bwMode="auto">
          <a:xfrm>
            <a:off x="5220072" y="1916113"/>
            <a:ext cx="3630935" cy="4780904"/>
            <a:chOff x="3288" y="1207"/>
            <a:chExt cx="2106" cy="2773"/>
          </a:xfrm>
        </p:grpSpPr>
        <p:sp>
          <p:nvSpPr>
            <p:cNvPr id="7" name="AutoShape 3"/>
            <p:cNvSpPr>
              <a:spLocks noChangeAspect="1" noChangeArrowheads="1" noTextEdit="1"/>
            </p:cNvSpPr>
            <p:nvPr/>
          </p:nvSpPr>
          <p:spPr bwMode="auto">
            <a:xfrm>
              <a:off x="3288" y="1207"/>
              <a:ext cx="2082"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5"/>
            <p:cNvSpPr>
              <a:spLocks noChangeArrowheads="1"/>
            </p:cNvSpPr>
            <p:nvPr/>
          </p:nvSpPr>
          <p:spPr bwMode="auto">
            <a:xfrm>
              <a:off x="3288" y="1207"/>
              <a:ext cx="2082" cy="3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6"/>
            <p:cNvSpPr>
              <a:spLocks noChangeArrowheads="1"/>
            </p:cNvSpPr>
            <p:nvPr/>
          </p:nvSpPr>
          <p:spPr bwMode="auto">
            <a:xfrm>
              <a:off x="3306" y="1459"/>
              <a:ext cx="3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4266" y="1459"/>
              <a:ext cx="4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service SaaS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3306" y="1573"/>
              <a:ext cx="7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Back office financier</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4266" y="1573"/>
              <a:ext cx="10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Matching  des contrats OTC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3306" y="1807"/>
              <a:ext cx="7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financière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266" y="1807"/>
              <a:ext cx="112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Pré matching des ordres OMS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3306" y="1922"/>
              <a:ext cx="7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financière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4266" y="1922"/>
              <a:ext cx="9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Informations financières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3306" y="2150"/>
              <a:ext cx="7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financière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5"/>
            <p:cNvSpPr>
              <a:spLocks noChangeArrowheads="1"/>
            </p:cNvSpPr>
            <p:nvPr/>
          </p:nvSpPr>
          <p:spPr bwMode="auto">
            <a:xfrm>
              <a:off x="4266" y="2036"/>
              <a:ext cx="10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Attribution de perf sur les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4266" y="2150"/>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Taux</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7"/>
            <p:cNvSpPr>
              <a:spLocks noChangeArrowheads="1"/>
            </p:cNvSpPr>
            <p:nvPr/>
          </p:nvSpPr>
          <p:spPr bwMode="auto">
            <a:xfrm>
              <a:off x="3306" y="2265"/>
              <a:ext cx="7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financière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8"/>
            <p:cNvSpPr>
              <a:spLocks noChangeArrowheads="1"/>
            </p:cNvSpPr>
            <p:nvPr/>
          </p:nvSpPr>
          <p:spPr bwMode="auto">
            <a:xfrm>
              <a:off x="4266" y="2265"/>
              <a:ext cx="7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Risques de marché</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9"/>
            <p:cNvSpPr>
              <a:spLocks noChangeArrowheads="1"/>
            </p:cNvSpPr>
            <p:nvPr/>
          </p:nvSpPr>
          <p:spPr bwMode="auto">
            <a:xfrm>
              <a:off x="3306" y="2493"/>
              <a:ext cx="7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comptable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0"/>
            <p:cNvSpPr>
              <a:spLocks noChangeArrowheads="1"/>
            </p:cNvSpPr>
            <p:nvPr/>
          </p:nvSpPr>
          <p:spPr bwMode="auto">
            <a:xfrm>
              <a:off x="4266" y="2379"/>
              <a:ext cx="83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Déclarations grandes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4266" y="2493"/>
              <a:ext cx="4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entreprises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3306" y="2608"/>
              <a:ext cx="6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Communication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3"/>
            <p:cNvSpPr>
              <a:spLocks noChangeArrowheads="1"/>
            </p:cNvSpPr>
            <p:nvPr/>
          </p:nvSpPr>
          <p:spPr bwMode="auto">
            <a:xfrm>
              <a:off x="4266" y="2608"/>
              <a:ext cx="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Service de presse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4"/>
            <p:cNvSpPr>
              <a:spLocks noChangeArrowheads="1"/>
            </p:cNvSpPr>
            <p:nvPr/>
          </p:nvSpPr>
          <p:spPr bwMode="auto">
            <a:xfrm>
              <a:off x="3306" y="2722"/>
              <a:ext cx="6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Communication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
            <p:cNvSpPr>
              <a:spLocks noChangeArrowheads="1"/>
            </p:cNvSpPr>
            <p:nvPr/>
          </p:nvSpPr>
          <p:spPr bwMode="auto">
            <a:xfrm>
              <a:off x="4266" y="2722"/>
              <a:ext cx="8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Hébergement de video</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3306" y="2837"/>
              <a:ext cx="5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Règlementaire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7"/>
            <p:cNvSpPr>
              <a:spLocks noChangeArrowheads="1"/>
            </p:cNvSpPr>
            <p:nvPr/>
          </p:nvSpPr>
          <p:spPr bwMode="auto">
            <a:xfrm>
              <a:off x="4266" y="2837"/>
              <a:ext cx="4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RSE  - GES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8"/>
            <p:cNvSpPr>
              <a:spLocks noChangeArrowheads="1"/>
            </p:cNvSpPr>
            <p:nvPr/>
          </p:nvSpPr>
          <p:spPr bwMode="auto">
            <a:xfrm>
              <a:off x="3306" y="2951"/>
              <a:ext cx="7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du réseau</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2" name="Rectangle 29"/>
            <p:cNvSpPr>
              <a:spLocks noChangeArrowheads="1"/>
            </p:cNvSpPr>
            <p:nvPr/>
          </p:nvSpPr>
          <p:spPr bwMode="auto">
            <a:xfrm>
              <a:off x="4266" y="2951"/>
              <a:ext cx="6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000000"/>
                  </a:solidFill>
                  <a:effectLst/>
                  <a:latin typeface="Calibri" pitchFamily="34" charset="0"/>
                  <a:cs typeface="Arial" pitchFamily="34" charset="0"/>
                </a:rPr>
                <a:t>Visio Conférence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30"/>
            <p:cNvSpPr>
              <a:spLocks noChangeArrowheads="1"/>
            </p:cNvSpPr>
            <p:nvPr/>
          </p:nvSpPr>
          <p:spPr bwMode="auto">
            <a:xfrm>
              <a:off x="3306" y="306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DRH</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Rectangle 31"/>
            <p:cNvSpPr>
              <a:spLocks noChangeArrowheads="1"/>
            </p:cNvSpPr>
            <p:nvPr/>
          </p:nvSpPr>
          <p:spPr bwMode="auto">
            <a:xfrm>
              <a:off x="4266" y="3065"/>
              <a:ext cx="7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100" dirty="0" smtClean="0">
                  <a:solidFill>
                    <a:srgbClr val="000000"/>
                  </a:solidFill>
                  <a:latin typeface="Calibri" pitchFamily="34" charset="0"/>
                </a:rPr>
                <a:t>Gestion des carrières</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32"/>
            <p:cNvSpPr>
              <a:spLocks noChangeArrowheads="1"/>
            </p:cNvSpPr>
            <p:nvPr/>
          </p:nvSpPr>
          <p:spPr bwMode="auto">
            <a:xfrm>
              <a:off x="3306" y="3180"/>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DRH</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33"/>
            <p:cNvSpPr>
              <a:spLocks noChangeArrowheads="1"/>
            </p:cNvSpPr>
            <p:nvPr/>
          </p:nvSpPr>
          <p:spPr bwMode="auto">
            <a:xfrm>
              <a:off x="4266" y="3180"/>
              <a:ext cx="9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000000"/>
                  </a:solidFill>
                  <a:effectLst/>
                  <a:latin typeface="Calibri" pitchFamily="34" charset="0"/>
                  <a:cs typeface="Arial" pitchFamily="34" charset="0"/>
                </a:rPr>
                <a:t> </a:t>
              </a:r>
              <a:r>
                <a:rPr lang="fr-FR" altLang="fr-FR" sz="1100" dirty="0" smtClean="0">
                  <a:solidFill>
                    <a:srgbClr val="000000"/>
                  </a:solidFill>
                  <a:latin typeface="Calibri" pitchFamily="34" charset="0"/>
                </a:rPr>
                <a:t>gestion des concours </a:t>
              </a:r>
              <a:r>
                <a:rPr lang="fr-FR" altLang="fr-FR" sz="1100" dirty="0" err="1" smtClean="0">
                  <a:solidFill>
                    <a:srgbClr val="000000"/>
                  </a:solidFill>
                  <a:latin typeface="Calibri" pitchFamily="34" charset="0"/>
                </a:rPr>
                <a:t>adm</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34"/>
            <p:cNvSpPr>
              <a:spLocks noChangeArrowheads="1"/>
            </p:cNvSpPr>
            <p:nvPr/>
          </p:nvSpPr>
          <p:spPr bwMode="auto">
            <a:xfrm>
              <a:off x="3306" y="3283"/>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DRH</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35"/>
            <p:cNvSpPr>
              <a:spLocks noChangeArrowheads="1"/>
            </p:cNvSpPr>
            <p:nvPr/>
          </p:nvSpPr>
          <p:spPr bwMode="auto">
            <a:xfrm>
              <a:off x="4266" y="3283"/>
              <a:ext cx="4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Bilan social</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Rectangle 36"/>
            <p:cNvSpPr>
              <a:spLocks noChangeArrowheads="1"/>
            </p:cNvSpPr>
            <p:nvPr/>
          </p:nvSpPr>
          <p:spPr bwMode="auto">
            <a:xfrm>
              <a:off x="3306" y="3397"/>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DRH</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1" name="Rectangle 37"/>
            <p:cNvSpPr>
              <a:spLocks noChangeArrowheads="1"/>
            </p:cNvSpPr>
            <p:nvPr/>
          </p:nvSpPr>
          <p:spPr bwMode="auto">
            <a:xfrm>
              <a:off x="4266" y="3397"/>
              <a:ext cx="7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Bourse de l'emploi</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2" name="Rectangle 38"/>
            <p:cNvSpPr>
              <a:spLocks noChangeArrowheads="1"/>
            </p:cNvSpPr>
            <p:nvPr/>
          </p:nvSpPr>
          <p:spPr bwMode="auto">
            <a:xfrm>
              <a:off x="3306" y="3626"/>
              <a:ext cx="6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Relations sociales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3" name="Rectangle 39"/>
            <p:cNvSpPr>
              <a:spLocks noChangeArrowheads="1"/>
            </p:cNvSpPr>
            <p:nvPr/>
          </p:nvSpPr>
          <p:spPr bwMode="auto">
            <a:xfrm>
              <a:off x="4266" y="3511"/>
              <a:ext cx="7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Plateforme de vote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4" name="Rectangle 40"/>
            <p:cNvSpPr>
              <a:spLocks noChangeArrowheads="1"/>
            </p:cNvSpPr>
            <p:nvPr/>
          </p:nvSpPr>
          <p:spPr bwMode="auto">
            <a:xfrm>
              <a:off x="4266" y="3626"/>
              <a:ext cx="5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électronique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5" name="Rectangle 41"/>
            <p:cNvSpPr>
              <a:spLocks noChangeArrowheads="1"/>
            </p:cNvSpPr>
            <p:nvPr/>
          </p:nvSpPr>
          <p:spPr bwMode="auto">
            <a:xfrm>
              <a:off x="3306" y="3854"/>
              <a:ext cx="7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Direction des Achats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6" name="Rectangle 42"/>
            <p:cNvSpPr>
              <a:spLocks noChangeArrowheads="1"/>
            </p:cNvSpPr>
            <p:nvPr/>
          </p:nvSpPr>
          <p:spPr bwMode="auto">
            <a:xfrm>
              <a:off x="4266" y="3740"/>
              <a:ext cx="9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achats marchés publics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7" name="Rectangle 43"/>
            <p:cNvSpPr>
              <a:spLocks noChangeArrowheads="1"/>
            </p:cNvSpPr>
            <p:nvPr/>
          </p:nvSpPr>
          <p:spPr bwMode="auto">
            <a:xfrm>
              <a:off x="4266" y="3854"/>
              <a:ext cx="5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itchFamily="34" charset="0"/>
                  <a:cs typeface="Arial" pitchFamily="34" charset="0"/>
                </a:rPr>
                <a:t>dématérialisés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Rectangle 44"/>
            <p:cNvSpPr>
              <a:spLocks noChangeArrowheads="1"/>
            </p:cNvSpPr>
            <p:nvPr/>
          </p:nvSpPr>
          <p:spPr bwMode="auto">
            <a:xfrm>
              <a:off x="3288" y="1207"/>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89" name="Rectangle 45"/>
            <p:cNvSpPr>
              <a:spLocks noChangeArrowheads="1"/>
            </p:cNvSpPr>
            <p:nvPr/>
          </p:nvSpPr>
          <p:spPr bwMode="auto">
            <a:xfrm>
              <a:off x="4248" y="1207"/>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0" name="Rectangle 46"/>
            <p:cNvSpPr>
              <a:spLocks noChangeArrowheads="1"/>
            </p:cNvSpPr>
            <p:nvPr/>
          </p:nvSpPr>
          <p:spPr bwMode="auto">
            <a:xfrm>
              <a:off x="5364" y="1207"/>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1" name="Line 47"/>
            <p:cNvSpPr>
              <a:spLocks noChangeShapeType="1"/>
            </p:cNvSpPr>
            <p:nvPr/>
          </p:nvSpPr>
          <p:spPr bwMode="auto">
            <a:xfrm>
              <a:off x="3288" y="1567"/>
              <a:ext cx="1" cy="239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2" name="Rectangle 48"/>
            <p:cNvSpPr>
              <a:spLocks noChangeArrowheads="1"/>
            </p:cNvSpPr>
            <p:nvPr/>
          </p:nvSpPr>
          <p:spPr bwMode="auto">
            <a:xfrm>
              <a:off x="3288" y="1567"/>
              <a:ext cx="6" cy="240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3" name="Line 49"/>
            <p:cNvSpPr>
              <a:spLocks noChangeShapeType="1"/>
            </p:cNvSpPr>
            <p:nvPr/>
          </p:nvSpPr>
          <p:spPr bwMode="auto">
            <a:xfrm>
              <a:off x="4248" y="1567"/>
              <a:ext cx="1" cy="239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4" name="Rectangle 50"/>
            <p:cNvSpPr>
              <a:spLocks noChangeArrowheads="1"/>
            </p:cNvSpPr>
            <p:nvPr/>
          </p:nvSpPr>
          <p:spPr bwMode="auto">
            <a:xfrm>
              <a:off x="4248" y="1567"/>
              <a:ext cx="6" cy="240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5" name="Line 51"/>
            <p:cNvSpPr>
              <a:spLocks noChangeShapeType="1"/>
            </p:cNvSpPr>
            <p:nvPr/>
          </p:nvSpPr>
          <p:spPr bwMode="auto">
            <a:xfrm>
              <a:off x="5364" y="1567"/>
              <a:ext cx="1" cy="239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6" name="Rectangle 52"/>
            <p:cNvSpPr>
              <a:spLocks noChangeArrowheads="1"/>
            </p:cNvSpPr>
            <p:nvPr/>
          </p:nvSpPr>
          <p:spPr bwMode="auto">
            <a:xfrm>
              <a:off x="5364" y="1567"/>
              <a:ext cx="6" cy="240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7" name="Line 53"/>
            <p:cNvSpPr>
              <a:spLocks noChangeShapeType="1"/>
            </p:cNvSpPr>
            <p:nvPr/>
          </p:nvSpPr>
          <p:spPr bwMode="auto">
            <a:xfrm>
              <a:off x="5370" y="120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8" name="Rectangle 54"/>
            <p:cNvSpPr>
              <a:spLocks noChangeArrowheads="1"/>
            </p:cNvSpPr>
            <p:nvPr/>
          </p:nvSpPr>
          <p:spPr bwMode="auto">
            <a:xfrm>
              <a:off x="5370" y="1207"/>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9" name="Line 55"/>
            <p:cNvSpPr>
              <a:spLocks noChangeShapeType="1"/>
            </p:cNvSpPr>
            <p:nvPr/>
          </p:nvSpPr>
          <p:spPr bwMode="auto">
            <a:xfrm>
              <a:off x="5370" y="15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0" name="Rectangle 56"/>
            <p:cNvSpPr>
              <a:spLocks noChangeArrowheads="1"/>
            </p:cNvSpPr>
            <p:nvPr/>
          </p:nvSpPr>
          <p:spPr bwMode="auto">
            <a:xfrm>
              <a:off x="5370" y="1562"/>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1" name="Line 57"/>
            <p:cNvSpPr>
              <a:spLocks noChangeShapeType="1"/>
            </p:cNvSpPr>
            <p:nvPr/>
          </p:nvSpPr>
          <p:spPr bwMode="auto">
            <a:xfrm>
              <a:off x="3288" y="1676"/>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2" name="Rectangle 58"/>
            <p:cNvSpPr>
              <a:spLocks noChangeArrowheads="1"/>
            </p:cNvSpPr>
            <p:nvPr/>
          </p:nvSpPr>
          <p:spPr bwMode="auto">
            <a:xfrm>
              <a:off x="3288" y="1676"/>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3" name="Line 59"/>
            <p:cNvSpPr>
              <a:spLocks noChangeShapeType="1"/>
            </p:cNvSpPr>
            <p:nvPr/>
          </p:nvSpPr>
          <p:spPr bwMode="auto">
            <a:xfrm>
              <a:off x="3288" y="1910"/>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4" name="Rectangle 60"/>
            <p:cNvSpPr>
              <a:spLocks noChangeArrowheads="1"/>
            </p:cNvSpPr>
            <p:nvPr/>
          </p:nvSpPr>
          <p:spPr bwMode="auto">
            <a:xfrm>
              <a:off x="3288" y="1910"/>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5" name="Line 61"/>
            <p:cNvSpPr>
              <a:spLocks noChangeShapeType="1"/>
            </p:cNvSpPr>
            <p:nvPr/>
          </p:nvSpPr>
          <p:spPr bwMode="auto">
            <a:xfrm>
              <a:off x="3288" y="2025"/>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6" name="Rectangle 62"/>
            <p:cNvSpPr>
              <a:spLocks noChangeArrowheads="1"/>
            </p:cNvSpPr>
            <p:nvPr/>
          </p:nvSpPr>
          <p:spPr bwMode="auto">
            <a:xfrm>
              <a:off x="3288" y="2025"/>
              <a:ext cx="208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7" name="Line 63"/>
            <p:cNvSpPr>
              <a:spLocks noChangeShapeType="1"/>
            </p:cNvSpPr>
            <p:nvPr/>
          </p:nvSpPr>
          <p:spPr bwMode="auto">
            <a:xfrm>
              <a:off x="3288" y="2253"/>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8" name="Rectangle 64"/>
            <p:cNvSpPr>
              <a:spLocks noChangeArrowheads="1"/>
            </p:cNvSpPr>
            <p:nvPr/>
          </p:nvSpPr>
          <p:spPr bwMode="auto">
            <a:xfrm>
              <a:off x="3288" y="2253"/>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9" name="Line 65"/>
            <p:cNvSpPr>
              <a:spLocks noChangeShapeType="1"/>
            </p:cNvSpPr>
            <p:nvPr/>
          </p:nvSpPr>
          <p:spPr bwMode="auto">
            <a:xfrm>
              <a:off x="3288" y="2368"/>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0" name="Rectangle 66"/>
            <p:cNvSpPr>
              <a:spLocks noChangeArrowheads="1"/>
            </p:cNvSpPr>
            <p:nvPr/>
          </p:nvSpPr>
          <p:spPr bwMode="auto">
            <a:xfrm>
              <a:off x="3288" y="2368"/>
              <a:ext cx="208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11" name="Line 67"/>
            <p:cNvSpPr>
              <a:spLocks noChangeShapeType="1"/>
            </p:cNvSpPr>
            <p:nvPr/>
          </p:nvSpPr>
          <p:spPr bwMode="auto">
            <a:xfrm>
              <a:off x="3288" y="2596"/>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2" name="Rectangle 68"/>
            <p:cNvSpPr>
              <a:spLocks noChangeArrowheads="1"/>
            </p:cNvSpPr>
            <p:nvPr/>
          </p:nvSpPr>
          <p:spPr bwMode="auto">
            <a:xfrm>
              <a:off x="3288" y="2596"/>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13" name="Line 69"/>
            <p:cNvSpPr>
              <a:spLocks noChangeShapeType="1"/>
            </p:cNvSpPr>
            <p:nvPr/>
          </p:nvSpPr>
          <p:spPr bwMode="auto">
            <a:xfrm>
              <a:off x="3288" y="2711"/>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4" name="Rectangle 70"/>
            <p:cNvSpPr>
              <a:spLocks noChangeArrowheads="1"/>
            </p:cNvSpPr>
            <p:nvPr/>
          </p:nvSpPr>
          <p:spPr bwMode="auto">
            <a:xfrm>
              <a:off x="3288" y="2711"/>
              <a:ext cx="208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15" name="Line 71"/>
            <p:cNvSpPr>
              <a:spLocks noChangeShapeType="1"/>
            </p:cNvSpPr>
            <p:nvPr/>
          </p:nvSpPr>
          <p:spPr bwMode="auto">
            <a:xfrm>
              <a:off x="3288" y="2825"/>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6" name="Rectangle 72"/>
            <p:cNvSpPr>
              <a:spLocks noChangeArrowheads="1"/>
            </p:cNvSpPr>
            <p:nvPr/>
          </p:nvSpPr>
          <p:spPr bwMode="auto">
            <a:xfrm>
              <a:off x="3288" y="2825"/>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17" name="Line 73"/>
            <p:cNvSpPr>
              <a:spLocks noChangeShapeType="1"/>
            </p:cNvSpPr>
            <p:nvPr/>
          </p:nvSpPr>
          <p:spPr bwMode="auto">
            <a:xfrm>
              <a:off x="3288" y="2939"/>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8" name="Rectangle 74"/>
            <p:cNvSpPr>
              <a:spLocks noChangeArrowheads="1"/>
            </p:cNvSpPr>
            <p:nvPr/>
          </p:nvSpPr>
          <p:spPr bwMode="auto">
            <a:xfrm>
              <a:off x="3288" y="2939"/>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19" name="Line 75"/>
            <p:cNvSpPr>
              <a:spLocks noChangeShapeType="1"/>
            </p:cNvSpPr>
            <p:nvPr/>
          </p:nvSpPr>
          <p:spPr bwMode="auto">
            <a:xfrm>
              <a:off x="3288" y="3054"/>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0" name="Rectangle 76"/>
            <p:cNvSpPr>
              <a:spLocks noChangeArrowheads="1"/>
            </p:cNvSpPr>
            <p:nvPr/>
          </p:nvSpPr>
          <p:spPr bwMode="auto">
            <a:xfrm>
              <a:off x="3288" y="3054"/>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1" name="Line 77"/>
            <p:cNvSpPr>
              <a:spLocks noChangeShapeType="1"/>
            </p:cNvSpPr>
            <p:nvPr/>
          </p:nvSpPr>
          <p:spPr bwMode="auto">
            <a:xfrm>
              <a:off x="3288" y="3168"/>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2" name="Rectangle 78"/>
            <p:cNvSpPr>
              <a:spLocks noChangeArrowheads="1"/>
            </p:cNvSpPr>
            <p:nvPr/>
          </p:nvSpPr>
          <p:spPr bwMode="auto">
            <a:xfrm>
              <a:off x="3288" y="3168"/>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3" name="Line 79"/>
            <p:cNvSpPr>
              <a:spLocks noChangeShapeType="1"/>
            </p:cNvSpPr>
            <p:nvPr/>
          </p:nvSpPr>
          <p:spPr bwMode="auto">
            <a:xfrm>
              <a:off x="3288" y="3283"/>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4" name="Rectangle 80"/>
            <p:cNvSpPr>
              <a:spLocks noChangeArrowheads="1"/>
            </p:cNvSpPr>
            <p:nvPr/>
          </p:nvSpPr>
          <p:spPr bwMode="auto">
            <a:xfrm>
              <a:off x="3288" y="3283"/>
              <a:ext cx="208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5" name="Line 81"/>
            <p:cNvSpPr>
              <a:spLocks noChangeShapeType="1"/>
            </p:cNvSpPr>
            <p:nvPr/>
          </p:nvSpPr>
          <p:spPr bwMode="auto">
            <a:xfrm>
              <a:off x="3288" y="3385"/>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6" name="Rectangle 82"/>
            <p:cNvSpPr>
              <a:spLocks noChangeArrowheads="1"/>
            </p:cNvSpPr>
            <p:nvPr/>
          </p:nvSpPr>
          <p:spPr bwMode="auto">
            <a:xfrm>
              <a:off x="3288" y="3385"/>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7" name="Line 83"/>
            <p:cNvSpPr>
              <a:spLocks noChangeShapeType="1"/>
            </p:cNvSpPr>
            <p:nvPr/>
          </p:nvSpPr>
          <p:spPr bwMode="auto">
            <a:xfrm>
              <a:off x="3288" y="3500"/>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8" name="Rectangle 84"/>
            <p:cNvSpPr>
              <a:spLocks noChangeArrowheads="1"/>
            </p:cNvSpPr>
            <p:nvPr/>
          </p:nvSpPr>
          <p:spPr bwMode="auto">
            <a:xfrm>
              <a:off x="3288" y="3500"/>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9" name="Line 85"/>
            <p:cNvSpPr>
              <a:spLocks noChangeShapeType="1"/>
            </p:cNvSpPr>
            <p:nvPr/>
          </p:nvSpPr>
          <p:spPr bwMode="auto">
            <a:xfrm>
              <a:off x="3288" y="3729"/>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0" name="Rectangle 86"/>
            <p:cNvSpPr>
              <a:spLocks noChangeArrowheads="1"/>
            </p:cNvSpPr>
            <p:nvPr/>
          </p:nvSpPr>
          <p:spPr bwMode="auto">
            <a:xfrm>
              <a:off x="3288" y="3729"/>
              <a:ext cx="208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1" name="Line 87"/>
            <p:cNvSpPr>
              <a:spLocks noChangeShapeType="1"/>
            </p:cNvSpPr>
            <p:nvPr/>
          </p:nvSpPr>
          <p:spPr bwMode="auto">
            <a:xfrm>
              <a:off x="3288" y="3957"/>
              <a:ext cx="208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2" name="Rectangle 88"/>
            <p:cNvSpPr>
              <a:spLocks noChangeArrowheads="1"/>
            </p:cNvSpPr>
            <p:nvPr/>
          </p:nvSpPr>
          <p:spPr bwMode="auto">
            <a:xfrm>
              <a:off x="3288" y="3957"/>
              <a:ext cx="208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185" name="Picture 89"/>
            <p:cNvPicPr>
              <a:picLocks noChangeAspect="1" noChangeArrowheads="1"/>
            </p:cNvPicPr>
            <p:nvPr/>
          </p:nvPicPr>
          <p:blipFill>
            <a:blip r:embed="rId3">
              <a:extLst>
                <a:ext uri="{28A0092B-C50C-407E-A947-70E740481C1C}">
                  <a14:useLocalDpi xmlns:a14="http://schemas.microsoft.com/office/drawing/2010/main" val="0"/>
                </a:ext>
              </a:extLst>
            </a:blip>
            <a:srcRect t="10527"/>
            <a:stretch>
              <a:fillRect/>
            </a:stretch>
          </p:blipFill>
          <p:spPr bwMode="auto">
            <a:xfrm>
              <a:off x="4146" y="1459"/>
              <a:ext cx="1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6" name="Picture 90"/>
            <p:cNvPicPr>
              <a:picLocks noChangeAspect="1" noChangeArrowheads="1"/>
            </p:cNvPicPr>
            <p:nvPr/>
          </p:nvPicPr>
          <p:blipFill>
            <a:blip r:embed="rId3">
              <a:extLst>
                <a:ext uri="{28A0092B-C50C-407E-A947-70E740481C1C}">
                  <a14:useLocalDpi xmlns:a14="http://schemas.microsoft.com/office/drawing/2010/main" val="0"/>
                </a:ext>
              </a:extLst>
            </a:blip>
            <a:srcRect t="10527"/>
            <a:stretch>
              <a:fillRect/>
            </a:stretch>
          </p:blipFill>
          <p:spPr bwMode="auto">
            <a:xfrm>
              <a:off x="5262" y="1459"/>
              <a:ext cx="1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4564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9648" y="1844824"/>
            <a:ext cx="8244780" cy="4608512"/>
          </a:xfrm>
          <a:prstGeom prst="rect">
            <a:avLst/>
          </a:prstGeom>
        </p:spPr>
        <p:txBody>
          <a:bodyPr/>
          <a:lstStyle/>
          <a:p>
            <a:pPr marL="180000" indent="-180000">
              <a:buFont typeface="Wingdings" charset="2"/>
              <a:buChar char="§"/>
            </a:pPr>
            <a:r>
              <a:rPr lang="fr-FR" dirty="0" smtClean="0"/>
              <a:t>Questions </a:t>
            </a:r>
            <a:endParaRPr lang="fr-FR" dirty="0"/>
          </a:p>
          <a:p>
            <a:pPr lvl="1" indent="0">
              <a:buNone/>
            </a:pPr>
            <a:r>
              <a:rPr lang="fr-FR" dirty="0" smtClean="0"/>
              <a:t> </a:t>
            </a:r>
          </a:p>
          <a:p>
            <a:pPr lvl="1" indent="0">
              <a:buNone/>
            </a:pPr>
            <a:r>
              <a:rPr lang="fr-FR" dirty="0"/>
              <a:t>	</a:t>
            </a:r>
            <a:r>
              <a:rPr lang="fr-FR" dirty="0" smtClean="0"/>
              <a:t>	</a:t>
            </a:r>
            <a:endParaRPr lang="fr-FR" sz="3200" dirty="0"/>
          </a:p>
        </p:txBody>
      </p:sp>
      <p:sp>
        <p:nvSpPr>
          <p:cNvPr id="4" name="Titre 3"/>
          <p:cNvSpPr>
            <a:spLocks noGrp="1"/>
          </p:cNvSpPr>
          <p:nvPr>
            <p:ph type="ctrTitle"/>
          </p:nvPr>
        </p:nvSpPr>
        <p:spPr>
          <a:xfrm>
            <a:off x="1835696" y="751809"/>
            <a:ext cx="6750503" cy="985582"/>
          </a:xfrm>
          <a:prstGeom prst="rect">
            <a:avLst/>
          </a:prstGeom>
        </p:spPr>
        <p:txBody>
          <a:bodyPr/>
          <a:lstStyle/>
          <a:p>
            <a:r>
              <a:rPr lang="fr-FR" sz="3200" dirty="0" smtClean="0"/>
              <a:t>Zoom sur les projets en mode </a:t>
            </a:r>
            <a:r>
              <a:rPr lang="fr-FR" sz="3200" dirty="0" err="1" smtClean="0"/>
              <a:t>SaaS</a:t>
            </a:r>
            <a:r>
              <a:rPr lang="fr-FR" sz="3200" dirty="0" smtClean="0"/>
              <a:t> et leur engagement</a:t>
            </a:r>
            <a:endParaRPr lang="fr-FR" sz="3200" dirty="0"/>
          </a:p>
        </p:txBody>
      </p:sp>
      <p:sp>
        <p:nvSpPr>
          <p:cNvPr id="2" name="Espace réservé de la date 1"/>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916833"/>
            <a:ext cx="284797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15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47664" y="2060848"/>
            <a:ext cx="6408712" cy="6480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Espace réservé du texte 2"/>
          <p:cNvSpPr txBox="1">
            <a:spLocks/>
          </p:cNvSpPr>
          <p:nvPr/>
        </p:nvSpPr>
        <p:spPr>
          <a:xfrm>
            <a:off x="1733082" y="2156069"/>
            <a:ext cx="6318717" cy="4132547"/>
          </a:xfrm>
          <a:prstGeom prst="rect">
            <a:avLst/>
          </a:prstGeom>
        </p:spPr>
        <p:txBody>
          <a:bodyPr lIns="0" tIns="0" rIns="0" bIns="0">
            <a:noAutofit/>
          </a:bodyPr>
          <a:lstStyle>
            <a:lvl1pPr marL="285750" indent="-285750" algn="l" defTabSz="457200" rtl="0" eaLnBrk="1" latinLnBrk="0" hangingPunct="1">
              <a:spcBef>
                <a:spcPct val="20000"/>
              </a:spcBef>
              <a:buFont typeface="Lucida Grande"/>
              <a:buChar char="￭"/>
              <a:defRPr sz="1800" kern="1200">
                <a:solidFill>
                  <a:srgbClr val="009137"/>
                </a:solidFill>
                <a:latin typeface="Arial"/>
                <a:ea typeface="+mn-ea"/>
                <a:cs typeface="Arial"/>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Aft>
                <a:spcPts val="50"/>
              </a:spcAft>
              <a:buClr>
                <a:srgbClr val="828282"/>
              </a:buClr>
              <a:buSzPct val="100000"/>
              <a:buFont typeface="Wingdings" charset="2"/>
              <a:buChar char="§"/>
            </a:pPr>
            <a:r>
              <a:rPr lang="fr-FR" b="1" dirty="0" smtClean="0">
                <a:solidFill>
                  <a:schemeClr val="tx1"/>
                </a:solidFill>
                <a:latin typeface="Arial" panose="020B0604020202020204" pitchFamily="34" charset="0"/>
                <a:cs typeface="Arial" panose="020B0604020202020204" pitchFamily="34" charset="0"/>
              </a:rPr>
              <a:t>Introduction: </a:t>
            </a:r>
            <a:r>
              <a:rPr lang="fr-FR" sz="1600" dirty="0" smtClean="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présentation CDC et des présentateurs</a:t>
            </a:r>
          </a:p>
          <a:p>
            <a:pPr marL="808650" lvl="2" indent="-180000">
              <a:spcAft>
                <a:spcPts val="50"/>
              </a:spcAft>
              <a:buClr>
                <a:srgbClr val="828282"/>
              </a:buClr>
              <a:buSzPct val="100000"/>
              <a:buFont typeface="Wingdings" charset="2"/>
              <a:buChar char="§"/>
            </a:pPr>
            <a:endParaRPr lang="fr-FR" b="1" dirty="0" smtClean="0">
              <a:solidFill>
                <a:schemeClr val="tx1"/>
              </a:solidFill>
              <a:latin typeface="Arial" panose="020B0604020202020204" pitchFamily="34" charset="0"/>
              <a:cs typeface="Arial" panose="020B0604020202020204" pitchFamily="34" charset="0"/>
            </a:endParaRPr>
          </a:p>
          <a:p>
            <a:pPr marL="180000" lvl="0" indent="-180000">
              <a:spcAft>
                <a:spcPts val="50"/>
              </a:spcAft>
              <a:buClr>
                <a:srgbClr val="828282"/>
              </a:buClr>
              <a:buSzPct val="100000"/>
              <a:buFont typeface="Wingdings" charset="2"/>
              <a:buChar char="§"/>
            </a:pPr>
            <a:r>
              <a:rPr lang="fr-FR" b="1" dirty="0">
                <a:solidFill>
                  <a:schemeClr val="tx1"/>
                </a:solidFill>
                <a:latin typeface="Arial" panose="020B0604020202020204" pitchFamily="34" charset="0"/>
                <a:cs typeface="Arial" panose="020B0604020202020204" pitchFamily="34" charset="0"/>
              </a:rPr>
              <a:t>Le schéma directeur SI </a:t>
            </a:r>
            <a:r>
              <a:rPr lang="fr-FR" b="1" dirty="0" smtClean="0">
                <a:solidFill>
                  <a:schemeClr val="tx1"/>
                </a:solidFill>
                <a:latin typeface="Arial" panose="020B0604020202020204" pitchFamily="34" charset="0"/>
                <a:cs typeface="Arial" panose="020B0604020202020204" pitchFamily="34" charset="0"/>
              </a:rPr>
              <a:t>clef de voute : </a:t>
            </a:r>
          </a:p>
          <a:p>
            <a:pPr marL="808650" lvl="2" indent="-180000">
              <a:spcAft>
                <a:spcPts val="50"/>
              </a:spcAft>
              <a:buClr>
                <a:srgbClr val="828282"/>
              </a:buClr>
              <a:buSzPct val="100000"/>
              <a:buFont typeface="Wingdings" charset="2"/>
              <a:buChar char="§"/>
            </a:pPr>
            <a:r>
              <a:rPr lang="fr-FR" sz="1600" dirty="0" smtClean="0">
                <a:latin typeface="Arial" panose="020B0604020202020204" pitchFamily="34" charset="0"/>
                <a:cs typeface="Arial" panose="020B0604020202020204" pitchFamily="34" charset="0"/>
              </a:rPr>
              <a:t>Vision stratégique</a:t>
            </a:r>
          </a:p>
          <a:p>
            <a:pPr marL="808650" lvl="2" indent="-180000">
              <a:spcAft>
                <a:spcPts val="50"/>
              </a:spcAft>
              <a:buClr>
                <a:srgbClr val="828282"/>
              </a:buClr>
              <a:buSzPct val="100000"/>
              <a:buFont typeface="Wingdings" charset="2"/>
              <a:buChar char="§"/>
            </a:pPr>
            <a:r>
              <a:rPr lang="fr-FR" sz="1600" dirty="0" smtClean="0">
                <a:latin typeface="Arial" panose="020B0604020202020204" pitchFamily="34" charset="0"/>
                <a:cs typeface="Arial" panose="020B0604020202020204" pitchFamily="34" charset="0"/>
              </a:rPr>
              <a:t>Approfondissement et déclinaison </a:t>
            </a:r>
            <a:r>
              <a:rPr lang="fr-FR" sz="1600" dirty="0">
                <a:latin typeface="Arial" panose="020B0604020202020204" pitchFamily="34" charset="0"/>
                <a:cs typeface="Arial" panose="020B0604020202020204" pitchFamily="34" charset="0"/>
              </a:rPr>
              <a:t>en portefeuille de </a:t>
            </a:r>
            <a:r>
              <a:rPr lang="fr-FR" sz="1600" dirty="0" smtClean="0">
                <a:latin typeface="Arial" panose="020B0604020202020204" pitchFamily="34" charset="0"/>
                <a:cs typeface="Arial" panose="020B0604020202020204" pitchFamily="34" charset="0"/>
              </a:rPr>
              <a:t>projet</a:t>
            </a:r>
          </a:p>
          <a:p>
            <a:pPr marL="808650" lvl="2" indent="-180000">
              <a:spcAft>
                <a:spcPts val="50"/>
              </a:spcAft>
              <a:buClr>
                <a:srgbClr val="828282"/>
              </a:buClr>
              <a:buSzPct val="100000"/>
              <a:buFont typeface="Wingdings" charset="2"/>
              <a:buChar char="§"/>
            </a:pPr>
            <a:endParaRPr lang="fr-FR" sz="1600" dirty="0">
              <a:latin typeface="Arial" panose="020B0604020202020204" pitchFamily="34" charset="0"/>
              <a:cs typeface="Arial" panose="020B0604020202020204" pitchFamily="34" charset="0"/>
            </a:endParaRPr>
          </a:p>
          <a:p>
            <a:r>
              <a:rPr lang="fr-FR" b="1" dirty="0" smtClean="0">
                <a:solidFill>
                  <a:schemeClr val="tx1"/>
                </a:solidFill>
                <a:latin typeface="Arial" panose="020B0604020202020204" pitchFamily="34" charset="0"/>
                <a:cs typeface="Arial" panose="020B0604020202020204" pitchFamily="34" charset="0"/>
              </a:rPr>
              <a:t>La démarche pour </a:t>
            </a:r>
            <a:r>
              <a:rPr lang="fr-FR" b="1" dirty="0" err="1" smtClean="0">
                <a:solidFill>
                  <a:schemeClr val="tx1"/>
                </a:solidFill>
                <a:latin typeface="Arial" panose="020B0604020202020204" pitchFamily="34" charset="0"/>
                <a:cs typeface="Arial" panose="020B0604020202020204" pitchFamily="34" charset="0"/>
              </a:rPr>
              <a:t>selectionner</a:t>
            </a:r>
            <a:r>
              <a:rPr lang="fr-FR" b="1" dirty="0" smtClean="0">
                <a:solidFill>
                  <a:schemeClr val="tx1"/>
                </a:solidFill>
                <a:latin typeface="Arial" panose="020B0604020202020204" pitchFamily="34" charset="0"/>
                <a:cs typeface="Arial" panose="020B0604020202020204" pitchFamily="34" charset="0"/>
              </a:rPr>
              <a:t> et lancer les projets </a:t>
            </a:r>
          </a:p>
          <a:p>
            <a:pPr marL="914400" lvl="1" indent="-457200">
              <a:buFont typeface="Arial" panose="020B0604020202020204" pitchFamily="34" charset="0"/>
              <a:buChar char="•"/>
            </a:pPr>
            <a:r>
              <a:rPr lang="fr-FR" sz="1600" dirty="0" smtClean="0">
                <a:latin typeface="Arial" panose="020B0604020202020204" pitchFamily="34" charset="0"/>
                <a:cs typeface="Arial" panose="020B0604020202020204" pitchFamily="34" charset="0"/>
              </a:rPr>
              <a:t>Processus </a:t>
            </a:r>
            <a:r>
              <a:rPr lang="fr-FR" sz="1600" dirty="0">
                <a:latin typeface="Arial" panose="020B0604020202020204" pitchFamily="34" charset="0"/>
                <a:cs typeface="Arial" panose="020B0604020202020204" pitchFamily="34" charset="0"/>
              </a:rPr>
              <a:t>de programmation </a:t>
            </a:r>
            <a:r>
              <a:rPr lang="fr-FR" sz="1600" dirty="0" smtClean="0">
                <a:latin typeface="Arial" panose="020B0604020202020204" pitchFamily="34" charset="0"/>
                <a:cs typeface="Arial" panose="020B0604020202020204" pitchFamily="34" charset="0"/>
              </a:rPr>
              <a:t>SI</a:t>
            </a:r>
          </a:p>
          <a:p>
            <a:pPr marL="914400" lvl="1" indent="-457200">
              <a:buFont typeface="Arial" panose="020B0604020202020204" pitchFamily="34" charset="0"/>
              <a:buChar char="•"/>
            </a:pPr>
            <a:r>
              <a:rPr lang="fr-FR" sz="1600" dirty="0">
                <a:latin typeface="Arial" panose="020B0604020202020204" pitchFamily="34" charset="0"/>
                <a:cs typeface="Arial" panose="020B0604020202020204" pitchFamily="34" charset="0"/>
              </a:rPr>
              <a:t>Engagements des projets SI et suivi des </a:t>
            </a:r>
            <a:r>
              <a:rPr lang="fr-FR" sz="1600" dirty="0" smtClean="0">
                <a:latin typeface="Arial" panose="020B0604020202020204" pitchFamily="34" charset="0"/>
                <a:cs typeface="Arial" panose="020B0604020202020204" pitchFamily="34" charset="0"/>
              </a:rPr>
              <a:t>engagements</a:t>
            </a:r>
          </a:p>
          <a:p>
            <a:pPr marL="914400" lvl="1" indent="-457200">
              <a:buFont typeface="Arial" panose="020B0604020202020204" pitchFamily="34" charset="0"/>
              <a:buChar char="•"/>
            </a:pPr>
            <a:r>
              <a:rPr lang="fr-FR" sz="1600" dirty="0">
                <a:latin typeface="Arial" panose="020B0604020202020204" pitchFamily="34" charset="0"/>
                <a:cs typeface="Arial" panose="020B0604020202020204" pitchFamily="34" charset="0"/>
              </a:rPr>
              <a:t>Instances de gouvernance </a:t>
            </a:r>
            <a:r>
              <a:rPr lang="fr-FR" sz="1600" dirty="0" smtClean="0">
                <a:latin typeface="Arial" panose="020B0604020202020204" pitchFamily="34" charset="0"/>
                <a:cs typeface="Arial" panose="020B0604020202020204" pitchFamily="34" charset="0"/>
              </a:rPr>
              <a:t>SI existantes</a:t>
            </a:r>
          </a:p>
          <a:p>
            <a:pPr marL="914400" lvl="1" indent="-457200">
              <a:buFont typeface="Arial" panose="020B0604020202020204" pitchFamily="34" charset="0"/>
              <a:buChar char="•"/>
            </a:pPr>
            <a:endParaRPr lang="fr-FR" sz="1600" dirty="0" smtClean="0">
              <a:solidFill>
                <a:srgbClr val="828282"/>
              </a:solidFill>
              <a:latin typeface="Arial" panose="020B0604020202020204" pitchFamily="34" charset="0"/>
              <a:cs typeface="Arial" panose="020B0604020202020204" pitchFamily="34" charset="0"/>
            </a:endParaRPr>
          </a:p>
          <a:p>
            <a:pPr marL="180000" indent="-180000">
              <a:spcAft>
                <a:spcPts val="50"/>
              </a:spcAft>
              <a:buClr>
                <a:srgbClr val="F01E1E"/>
              </a:buClr>
              <a:buSzPct val="100000"/>
              <a:buFont typeface="Wingdings" charset="2"/>
              <a:buChar char="§"/>
            </a:pPr>
            <a:r>
              <a:rPr lang="fr-FR" b="1" dirty="0" smtClean="0">
                <a:solidFill>
                  <a:srgbClr val="000000"/>
                </a:solidFill>
                <a:latin typeface="Arial" panose="020B0604020202020204" pitchFamily="34" charset="0"/>
                <a:cs typeface="Arial" panose="020B0604020202020204" pitchFamily="34" charset="0"/>
              </a:rPr>
              <a:t>Zoom sur les projets en mode </a:t>
            </a:r>
            <a:r>
              <a:rPr lang="fr-FR" b="1" dirty="0" err="1" smtClean="0">
                <a:solidFill>
                  <a:srgbClr val="000000"/>
                </a:solidFill>
                <a:latin typeface="Arial" panose="020B0604020202020204" pitchFamily="34" charset="0"/>
                <a:cs typeface="Arial" panose="020B0604020202020204" pitchFamily="34" charset="0"/>
              </a:rPr>
              <a:t>SaaS</a:t>
            </a:r>
            <a:r>
              <a:rPr lang="fr-FR" b="1" dirty="0" smtClean="0">
                <a:solidFill>
                  <a:srgbClr val="000000"/>
                </a:solidFill>
                <a:latin typeface="Arial" panose="020B0604020202020204" pitchFamily="34" charset="0"/>
                <a:cs typeface="Arial" panose="020B0604020202020204" pitchFamily="34" charset="0"/>
              </a:rPr>
              <a:t> </a:t>
            </a:r>
          </a:p>
        </p:txBody>
      </p:sp>
      <p:sp>
        <p:nvSpPr>
          <p:cNvPr id="5" name="ZoneTexte 4"/>
          <p:cNvSpPr txBox="1"/>
          <p:nvPr/>
        </p:nvSpPr>
        <p:spPr>
          <a:xfrm>
            <a:off x="5284199" y="1103868"/>
            <a:ext cx="3302000" cy="677108"/>
          </a:xfrm>
          <a:prstGeom prst="rect">
            <a:avLst/>
          </a:prstGeom>
          <a:noFill/>
        </p:spPr>
        <p:txBody>
          <a:bodyPr wrap="square" rtlCol="0">
            <a:spAutoFit/>
          </a:bodyPr>
          <a:lstStyle/>
          <a:p>
            <a:pPr algn="r"/>
            <a:r>
              <a:rPr lang="fr-FR" sz="3800" b="1" dirty="0">
                <a:solidFill>
                  <a:srgbClr val="868788"/>
                </a:solidFill>
                <a:latin typeface="Arial"/>
                <a:cs typeface="Arial"/>
              </a:rPr>
              <a:t>Sommaire</a:t>
            </a:r>
          </a:p>
        </p:txBody>
      </p:sp>
    </p:spTree>
    <p:extLst>
      <p:ext uri="{BB962C8B-B14F-4D97-AF65-F5344CB8AC3E}">
        <p14:creationId xmlns:p14="http://schemas.microsoft.com/office/powerpoint/2010/main" val="3244244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00704" y="2852936"/>
            <a:ext cx="6408712" cy="11521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Espace réservé du texte 2"/>
          <p:cNvSpPr txBox="1">
            <a:spLocks/>
          </p:cNvSpPr>
          <p:nvPr/>
        </p:nvSpPr>
        <p:spPr>
          <a:xfrm>
            <a:off x="1733082" y="2156069"/>
            <a:ext cx="6318717" cy="4132547"/>
          </a:xfrm>
          <a:prstGeom prst="rect">
            <a:avLst/>
          </a:prstGeom>
        </p:spPr>
        <p:txBody>
          <a:bodyPr lIns="0" tIns="0" rIns="0" bIns="0">
            <a:noAutofit/>
          </a:bodyPr>
          <a:lstStyle>
            <a:lvl1pPr marL="285750" indent="-285750" algn="l" defTabSz="457200" rtl="0" eaLnBrk="1" latinLnBrk="0" hangingPunct="1">
              <a:spcBef>
                <a:spcPct val="20000"/>
              </a:spcBef>
              <a:buFont typeface="Lucida Grande"/>
              <a:buChar char="￭"/>
              <a:defRPr sz="1800" kern="1200">
                <a:solidFill>
                  <a:srgbClr val="009137"/>
                </a:solidFill>
                <a:latin typeface="Arial"/>
                <a:ea typeface="+mn-ea"/>
                <a:cs typeface="Arial"/>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Aft>
                <a:spcPts val="50"/>
              </a:spcAft>
              <a:buClr>
                <a:srgbClr val="828282"/>
              </a:buClr>
              <a:buSzPct val="100000"/>
              <a:buFont typeface="Wingdings" charset="2"/>
              <a:buChar char="§"/>
            </a:pPr>
            <a:r>
              <a:rPr lang="fr-FR" b="1" dirty="0" smtClean="0">
                <a:solidFill>
                  <a:schemeClr val="tx1"/>
                </a:solidFill>
                <a:latin typeface="Arial" panose="020B0604020202020204" pitchFamily="34" charset="0"/>
                <a:cs typeface="Arial" panose="020B0604020202020204" pitchFamily="34" charset="0"/>
              </a:rPr>
              <a:t>Introduction </a:t>
            </a:r>
            <a:r>
              <a:rPr lang="fr-FR" sz="1600" dirty="0" smtClean="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présentation CDC et des présentateurs</a:t>
            </a:r>
          </a:p>
          <a:p>
            <a:pPr marL="808650" lvl="2" indent="-180000">
              <a:spcAft>
                <a:spcPts val="50"/>
              </a:spcAft>
              <a:buClr>
                <a:srgbClr val="828282"/>
              </a:buClr>
              <a:buSzPct val="100000"/>
              <a:buFont typeface="Wingdings" charset="2"/>
              <a:buChar char="§"/>
            </a:pPr>
            <a:endParaRPr lang="fr-FR" b="1" dirty="0" smtClean="0">
              <a:solidFill>
                <a:schemeClr val="tx1"/>
              </a:solidFill>
              <a:latin typeface="Arial" panose="020B0604020202020204" pitchFamily="34" charset="0"/>
              <a:cs typeface="Arial" panose="020B0604020202020204" pitchFamily="34" charset="0"/>
            </a:endParaRPr>
          </a:p>
          <a:p>
            <a:pPr marL="180000" lvl="0" indent="-180000">
              <a:spcAft>
                <a:spcPts val="50"/>
              </a:spcAft>
              <a:buClr>
                <a:srgbClr val="828282"/>
              </a:buClr>
              <a:buSzPct val="100000"/>
              <a:buFont typeface="Wingdings" charset="2"/>
              <a:buChar char="§"/>
            </a:pPr>
            <a:r>
              <a:rPr lang="fr-FR" b="1" dirty="0">
                <a:solidFill>
                  <a:schemeClr val="tx1"/>
                </a:solidFill>
                <a:latin typeface="Arial" panose="020B0604020202020204" pitchFamily="34" charset="0"/>
                <a:cs typeface="Arial" panose="020B0604020202020204" pitchFamily="34" charset="0"/>
              </a:rPr>
              <a:t>Le schéma directeur SI </a:t>
            </a:r>
            <a:r>
              <a:rPr lang="fr-FR" b="1" dirty="0" smtClean="0">
                <a:solidFill>
                  <a:schemeClr val="tx1"/>
                </a:solidFill>
                <a:latin typeface="Arial" panose="020B0604020202020204" pitchFamily="34" charset="0"/>
                <a:cs typeface="Arial" panose="020B0604020202020204" pitchFamily="34" charset="0"/>
              </a:rPr>
              <a:t>clef de voute : </a:t>
            </a:r>
          </a:p>
          <a:p>
            <a:pPr marL="808650" lvl="2" indent="-180000">
              <a:spcAft>
                <a:spcPts val="50"/>
              </a:spcAft>
              <a:buClr>
                <a:srgbClr val="828282"/>
              </a:buClr>
              <a:buSzPct val="100000"/>
              <a:buFont typeface="Wingdings" charset="2"/>
              <a:buChar char="§"/>
            </a:pPr>
            <a:r>
              <a:rPr lang="fr-FR" sz="1600" dirty="0" smtClean="0">
                <a:latin typeface="Arial" panose="020B0604020202020204" pitchFamily="34" charset="0"/>
                <a:cs typeface="Arial" panose="020B0604020202020204" pitchFamily="34" charset="0"/>
              </a:rPr>
              <a:t>Vision stratégique</a:t>
            </a:r>
          </a:p>
          <a:p>
            <a:pPr marL="808650" lvl="2" indent="-180000">
              <a:spcAft>
                <a:spcPts val="50"/>
              </a:spcAft>
              <a:buClr>
                <a:srgbClr val="828282"/>
              </a:buClr>
              <a:buSzPct val="100000"/>
              <a:buFont typeface="Wingdings" charset="2"/>
              <a:buChar char="§"/>
            </a:pPr>
            <a:r>
              <a:rPr lang="fr-FR" sz="1600" dirty="0" smtClean="0">
                <a:latin typeface="Arial" panose="020B0604020202020204" pitchFamily="34" charset="0"/>
                <a:cs typeface="Arial" panose="020B0604020202020204" pitchFamily="34" charset="0"/>
              </a:rPr>
              <a:t>Approfondissement et déclinaison </a:t>
            </a:r>
            <a:r>
              <a:rPr lang="fr-FR" sz="1600" dirty="0">
                <a:latin typeface="Arial" panose="020B0604020202020204" pitchFamily="34" charset="0"/>
                <a:cs typeface="Arial" panose="020B0604020202020204" pitchFamily="34" charset="0"/>
              </a:rPr>
              <a:t>en portefeuille de </a:t>
            </a:r>
            <a:r>
              <a:rPr lang="fr-FR" sz="1600" dirty="0" smtClean="0">
                <a:latin typeface="Arial" panose="020B0604020202020204" pitchFamily="34" charset="0"/>
                <a:cs typeface="Arial" panose="020B0604020202020204" pitchFamily="34" charset="0"/>
              </a:rPr>
              <a:t>projet</a:t>
            </a:r>
          </a:p>
          <a:p>
            <a:pPr marL="808650" lvl="2" indent="-180000">
              <a:spcAft>
                <a:spcPts val="50"/>
              </a:spcAft>
              <a:buClr>
                <a:srgbClr val="828282"/>
              </a:buClr>
              <a:buSzPct val="100000"/>
              <a:buFont typeface="Wingdings" charset="2"/>
              <a:buChar char="§"/>
            </a:pPr>
            <a:endParaRPr lang="fr-FR" sz="1600" dirty="0">
              <a:latin typeface="Arial" panose="020B0604020202020204" pitchFamily="34" charset="0"/>
              <a:cs typeface="Arial" panose="020B0604020202020204" pitchFamily="34" charset="0"/>
            </a:endParaRPr>
          </a:p>
          <a:p>
            <a:r>
              <a:rPr lang="fr-FR" b="1" dirty="0" smtClean="0">
                <a:solidFill>
                  <a:schemeClr val="tx1"/>
                </a:solidFill>
                <a:latin typeface="Arial" panose="020B0604020202020204" pitchFamily="34" charset="0"/>
                <a:cs typeface="Arial" panose="020B0604020202020204" pitchFamily="34" charset="0"/>
              </a:rPr>
              <a:t>La démarche pour </a:t>
            </a:r>
            <a:r>
              <a:rPr lang="fr-FR" b="1" dirty="0" err="1" smtClean="0">
                <a:solidFill>
                  <a:schemeClr val="tx1"/>
                </a:solidFill>
                <a:latin typeface="Arial" panose="020B0604020202020204" pitchFamily="34" charset="0"/>
                <a:cs typeface="Arial" panose="020B0604020202020204" pitchFamily="34" charset="0"/>
              </a:rPr>
              <a:t>selectionner</a:t>
            </a:r>
            <a:r>
              <a:rPr lang="fr-FR" b="1" dirty="0" smtClean="0">
                <a:solidFill>
                  <a:schemeClr val="tx1"/>
                </a:solidFill>
                <a:latin typeface="Arial" panose="020B0604020202020204" pitchFamily="34" charset="0"/>
                <a:cs typeface="Arial" panose="020B0604020202020204" pitchFamily="34" charset="0"/>
              </a:rPr>
              <a:t> et lancer les projets </a:t>
            </a:r>
          </a:p>
          <a:p>
            <a:pPr marL="914400" lvl="1" indent="-457200">
              <a:buFont typeface="Arial" panose="020B0604020202020204" pitchFamily="34" charset="0"/>
              <a:buChar char="•"/>
            </a:pPr>
            <a:r>
              <a:rPr lang="fr-FR" sz="1600" dirty="0" smtClean="0">
                <a:latin typeface="Arial" panose="020B0604020202020204" pitchFamily="34" charset="0"/>
                <a:cs typeface="Arial" panose="020B0604020202020204" pitchFamily="34" charset="0"/>
              </a:rPr>
              <a:t>Processus </a:t>
            </a:r>
            <a:r>
              <a:rPr lang="fr-FR" sz="1600" dirty="0">
                <a:latin typeface="Arial" panose="020B0604020202020204" pitchFamily="34" charset="0"/>
                <a:cs typeface="Arial" panose="020B0604020202020204" pitchFamily="34" charset="0"/>
              </a:rPr>
              <a:t>de programmation </a:t>
            </a:r>
            <a:r>
              <a:rPr lang="fr-FR" sz="1600" dirty="0" smtClean="0">
                <a:latin typeface="Arial" panose="020B0604020202020204" pitchFamily="34" charset="0"/>
                <a:cs typeface="Arial" panose="020B0604020202020204" pitchFamily="34" charset="0"/>
              </a:rPr>
              <a:t>SI</a:t>
            </a:r>
          </a:p>
          <a:p>
            <a:pPr marL="914400" lvl="1" indent="-457200">
              <a:buFont typeface="Arial" panose="020B0604020202020204" pitchFamily="34" charset="0"/>
              <a:buChar char="•"/>
            </a:pPr>
            <a:r>
              <a:rPr lang="fr-FR" sz="1600" dirty="0">
                <a:latin typeface="Arial" panose="020B0604020202020204" pitchFamily="34" charset="0"/>
                <a:cs typeface="Arial" panose="020B0604020202020204" pitchFamily="34" charset="0"/>
              </a:rPr>
              <a:t>Engagements des projets SI et suivi des </a:t>
            </a:r>
            <a:r>
              <a:rPr lang="fr-FR" sz="1600" dirty="0" smtClean="0">
                <a:latin typeface="Arial" panose="020B0604020202020204" pitchFamily="34" charset="0"/>
                <a:cs typeface="Arial" panose="020B0604020202020204" pitchFamily="34" charset="0"/>
              </a:rPr>
              <a:t>engagements</a:t>
            </a:r>
          </a:p>
          <a:p>
            <a:pPr marL="914400" lvl="1" indent="-457200">
              <a:buFont typeface="Arial" panose="020B0604020202020204" pitchFamily="34" charset="0"/>
              <a:buChar char="•"/>
            </a:pPr>
            <a:r>
              <a:rPr lang="fr-FR" sz="1600" dirty="0">
                <a:latin typeface="Arial" panose="020B0604020202020204" pitchFamily="34" charset="0"/>
                <a:cs typeface="Arial" panose="020B0604020202020204" pitchFamily="34" charset="0"/>
              </a:rPr>
              <a:t>Instances de gouvernance </a:t>
            </a:r>
            <a:r>
              <a:rPr lang="fr-FR" sz="1600" dirty="0" smtClean="0">
                <a:latin typeface="Arial" panose="020B0604020202020204" pitchFamily="34" charset="0"/>
                <a:cs typeface="Arial" panose="020B0604020202020204" pitchFamily="34" charset="0"/>
              </a:rPr>
              <a:t>SI existantes</a:t>
            </a:r>
          </a:p>
          <a:p>
            <a:pPr marL="914400" lvl="1" indent="-457200">
              <a:buFont typeface="Arial" panose="020B0604020202020204" pitchFamily="34" charset="0"/>
              <a:buChar char="•"/>
            </a:pPr>
            <a:endParaRPr lang="fr-FR" sz="1600" dirty="0" smtClean="0">
              <a:solidFill>
                <a:srgbClr val="828282"/>
              </a:solidFill>
              <a:latin typeface="Arial" panose="020B0604020202020204" pitchFamily="34" charset="0"/>
              <a:cs typeface="Arial" panose="020B0604020202020204" pitchFamily="34" charset="0"/>
            </a:endParaRPr>
          </a:p>
          <a:p>
            <a:pPr marL="180000" indent="-180000">
              <a:spcAft>
                <a:spcPts val="50"/>
              </a:spcAft>
              <a:buClr>
                <a:srgbClr val="F01E1E"/>
              </a:buClr>
              <a:buSzPct val="100000"/>
              <a:buFont typeface="Wingdings" charset="2"/>
              <a:buChar char="§"/>
            </a:pPr>
            <a:r>
              <a:rPr lang="fr-FR" b="1" dirty="0" smtClean="0">
                <a:solidFill>
                  <a:srgbClr val="000000"/>
                </a:solidFill>
                <a:latin typeface="Arial" panose="020B0604020202020204" pitchFamily="34" charset="0"/>
                <a:cs typeface="Arial" panose="020B0604020202020204" pitchFamily="34" charset="0"/>
              </a:rPr>
              <a:t>Zoom sur les projets en mode </a:t>
            </a:r>
            <a:r>
              <a:rPr lang="fr-FR" b="1" dirty="0" err="1" smtClean="0">
                <a:solidFill>
                  <a:srgbClr val="000000"/>
                </a:solidFill>
                <a:latin typeface="Arial" panose="020B0604020202020204" pitchFamily="34" charset="0"/>
                <a:cs typeface="Arial" panose="020B0604020202020204" pitchFamily="34" charset="0"/>
              </a:rPr>
              <a:t>SaaS</a:t>
            </a:r>
            <a:r>
              <a:rPr lang="fr-FR" b="1" dirty="0" smtClean="0">
                <a:solidFill>
                  <a:srgbClr val="000000"/>
                </a:solidFill>
                <a:latin typeface="Arial" panose="020B0604020202020204" pitchFamily="34" charset="0"/>
                <a:cs typeface="Arial" panose="020B0604020202020204" pitchFamily="34" charset="0"/>
              </a:rPr>
              <a:t> </a:t>
            </a:r>
          </a:p>
        </p:txBody>
      </p:sp>
      <p:sp>
        <p:nvSpPr>
          <p:cNvPr id="5" name="ZoneTexte 4"/>
          <p:cNvSpPr txBox="1"/>
          <p:nvPr/>
        </p:nvSpPr>
        <p:spPr>
          <a:xfrm>
            <a:off x="5284199" y="1103868"/>
            <a:ext cx="3302000" cy="677108"/>
          </a:xfrm>
          <a:prstGeom prst="rect">
            <a:avLst/>
          </a:prstGeom>
          <a:noFill/>
        </p:spPr>
        <p:txBody>
          <a:bodyPr wrap="square" rtlCol="0">
            <a:spAutoFit/>
          </a:bodyPr>
          <a:lstStyle/>
          <a:p>
            <a:pPr algn="r"/>
            <a:r>
              <a:rPr lang="fr-FR" sz="3800" b="1" dirty="0">
                <a:solidFill>
                  <a:srgbClr val="868788"/>
                </a:solidFill>
                <a:latin typeface="Arial"/>
                <a:cs typeface="Arial"/>
              </a:rPr>
              <a:t>Sommaire</a:t>
            </a:r>
          </a:p>
        </p:txBody>
      </p:sp>
    </p:spTree>
    <p:extLst>
      <p:ext uri="{BB962C8B-B14F-4D97-AF65-F5344CB8AC3E}">
        <p14:creationId xmlns:p14="http://schemas.microsoft.com/office/powerpoint/2010/main" val="3216610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3528" y="836712"/>
            <a:ext cx="8280724" cy="360040"/>
          </a:xfrm>
          <a:prstGeom prst="rect">
            <a:avLst/>
          </a:prstGeom>
        </p:spPr>
        <p:txBody>
          <a:bodyPr/>
          <a:lstStyle/>
          <a:p>
            <a:pPr lvl="0" algn="r" defTabSz="457200">
              <a:spcBef>
                <a:spcPct val="0"/>
              </a:spcBef>
              <a:defRPr/>
            </a:pPr>
            <a:r>
              <a:rPr lang="fr-FR" sz="2000" dirty="0" smtClean="0">
                <a:solidFill>
                  <a:srgbClr val="868788"/>
                </a:solidFill>
                <a:latin typeface="Arial" panose="020B0604020202020204" pitchFamily="34" charset="0"/>
                <a:ea typeface="+mj-ea"/>
                <a:cs typeface="Arial" panose="020B0604020202020204" pitchFamily="34" charset="0"/>
              </a:rPr>
              <a:t>Le schéma directeur SI définit une cible à 5 ans et une trajectoire</a:t>
            </a:r>
          </a:p>
        </p:txBody>
      </p:sp>
      <p:sp>
        <p:nvSpPr>
          <p:cNvPr id="3" name="Rectangle 2"/>
          <p:cNvSpPr/>
          <p:nvPr>
            <p:custDataLst>
              <p:tags r:id="rId1"/>
            </p:custDataLst>
          </p:nvPr>
        </p:nvSpPr>
        <p:spPr>
          <a:xfrm>
            <a:off x="468313" y="1710756"/>
            <a:ext cx="8424167" cy="400381"/>
          </a:xfrm>
          <a:prstGeom prst="rect">
            <a:avLst/>
          </a:prstGeom>
          <a:solidFill>
            <a:schemeClr val="bg1"/>
          </a:solidFill>
          <a:ln w="3175" cap="flat" cmpd="sng" algn="ctr">
            <a:solidFill>
              <a:schemeClr val="accent1"/>
            </a:solidFill>
            <a:prstDash val="solid"/>
            <a:round/>
            <a:headEnd type="none" w="med" len="med"/>
            <a:tailEnd type="none" w="med" len="med"/>
          </a:ln>
          <a:effectLst>
            <a:outerShdw blurRad="50800" dist="38099" dir="2700015" rotWithShape="0">
              <a:scrgbClr r="0" g="0" b="0">
                <a:alpha val="4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lvl="0" indent="-185738">
              <a:spcBef>
                <a:spcPts val="600"/>
              </a:spcBef>
              <a:spcAft>
                <a:spcPts val="300"/>
              </a:spcAft>
              <a:buClr>
                <a:srgbClr val="B10034"/>
              </a:buClr>
              <a:buFont typeface="Wingdings" pitchFamily="2" charset="2"/>
              <a:buChar char="§"/>
              <a:defRPr/>
            </a:pPr>
            <a:r>
              <a:rPr lang="fr-FR" sz="1400" dirty="0" smtClean="0">
                <a:solidFill>
                  <a:sysClr val="windowText" lastClr="000000"/>
                </a:solidFill>
                <a:latin typeface="Arial" panose="020B0604020202020204" pitchFamily="34" charset="0"/>
                <a:cs typeface="Arial" panose="020B0604020202020204" pitchFamily="34" charset="0"/>
              </a:rPr>
              <a:t>Le schéma directeur est destiné à </a:t>
            </a:r>
            <a:r>
              <a:rPr lang="fr-FR" sz="1400" b="1" dirty="0" smtClean="0">
                <a:solidFill>
                  <a:sysClr val="windowText" lastClr="000000"/>
                </a:solidFill>
                <a:latin typeface="Arial" panose="020B0604020202020204" pitchFamily="34" charset="0"/>
                <a:cs typeface="Arial" panose="020B0604020202020204" pitchFamily="34" charset="0"/>
              </a:rPr>
              <a:t>piloter le développement du système d'information </a:t>
            </a:r>
            <a:r>
              <a:rPr lang="fr-FR" sz="1400" dirty="0" smtClean="0">
                <a:solidFill>
                  <a:sysClr val="windowText" lastClr="000000"/>
                </a:solidFill>
                <a:latin typeface="Arial" panose="020B0604020202020204" pitchFamily="34" charset="0"/>
                <a:cs typeface="Arial" panose="020B0604020202020204" pitchFamily="34" charset="0"/>
              </a:rPr>
              <a:t>de la CDC</a:t>
            </a:r>
          </a:p>
        </p:txBody>
      </p:sp>
      <p:sp>
        <p:nvSpPr>
          <p:cNvPr id="4" name="Rectangle 3"/>
          <p:cNvSpPr>
            <a:spLocks noChangeArrowheads="1"/>
          </p:cNvSpPr>
          <p:nvPr>
            <p:custDataLst>
              <p:tags r:id="rId2"/>
            </p:custDataLst>
          </p:nvPr>
        </p:nvSpPr>
        <p:spPr bwMode="auto">
          <a:xfrm>
            <a:off x="684212" y="2299865"/>
            <a:ext cx="7848601" cy="913111"/>
          </a:xfrm>
          <a:prstGeom prst="rect">
            <a:avLst/>
          </a:prstGeom>
          <a:solidFill>
            <a:srgbClr val="FFFFFF"/>
          </a:solidFill>
          <a:ln w="3175" algn="ctr">
            <a:noFill/>
            <a:miter lim="800000"/>
            <a:headEnd/>
            <a:tailEnd/>
          </a:ln>
          <a:effectLst/>
        </p:spPr>
        <p:txBody>
          <a:bodyPr lIns="90000" tIns="118800"/>
          <a:lstStyle/>
          <a:p>
            <a:pPr marL="185738" lvl="0" indent="-185738" algn="just" defTabSz="914400">
              <a:spcBef>
                <a:spcPts val="600"/>
              </a:spcBef>
              <a:spcAft>
                <a:spcPts val="300"/>
              </a:spcAft>
              <a:buClr>
                <a:srgbClr val="B10034"/>
              </a:buClr>
              <a:buFont typeface="Wingdings" pitchFamily="2" charset="2"/>
              <a:buChar char="§"/>
              <a:defRPr/>
            </a:pPr>
            <a:r>
              <a:rPr lang="fr-FR" sz="1600" dirty="0" smtClean="0">
                <a:solidFill>
                  <a:sysClr val="windowText" lastClr="000000"/>
                </a:solidFill>
              </a:rPr>
              <a:t>Le schéma directeur fédéral de l’EP a pour vocation de fournir une approche pragmatique permettant de répondre aux besoins des métiers. Cette démarche veillera à répondre à deux ambitions :</a:t>
            </a:r>
            <a:endParaRPr lang="fr-FR" sz="1050" kern="0" dirty="0" smtClean="0">
              <a:solidFill>
                <a:sysClr val="windowText" lastClr="000000"/>
              </a:solidFill>
              <a:cs typeface="Calibri" pitchFamily="34" charset="0"/>
            </a:endParaRPr>
          </a:p>
        </p:txBody>
      </p:sp>
      <p:sp>
        <p:nvSpPr>
          <p:cNvPr id="6" name="AutoShape 8"/>
          <p:cNvSpPr>
            <a:spLocks noChangeArrowheads="1"/>
          </p:cNvSpPr>
          <p:nvPr/>
        </p:nvSpPr>
        <p:spPr bwMode="auto">
          <a:xfrm>
            <a:off x="468313" y="3533485"/>
            <a:ext cx="1813420" cy="720000"/>
          </a:xfrm>
          <a:prstGeom prst="rect">
            <a:avLst/>
          </a:prstGeom>
          <a:solidFill>
            <a:srgbClr val="A80000"/>
          </a:solidFill>
          <a:ln w="9525" cap="flat" cmpd="sng" algn="ctr">
            <a:noFill/>
            <a:prstDash val="solid"/>
          </a:ln>
          <a:effectLst>
            <a:outerShdw blurRad="50800" dist="38099" dir="2700015" rotWithShape="0">
              <a:scrgbClr r="0" g="0" b="0">
                <a:alpha val="40000"/>
              </a:scrgbClr>
            </a:outerShdw>
          </a:effectLst>
        </p:spPr>
        <p:txBody>
          <a:bodyPr wrap="square" lIns="89852" tIns="46800" rIns="89852" bIns="46800" rtlCol="0" anchor="ctr" anchorCtr="0">
            <a:noAutofit/>
          </a:bodyPr>
          <a:lstStyle/>
          <a:p>
            <a:pPr algn="ctr">
              <a:lnSpc>
                <a:spcPct val="90000"/>
              </a:lnSpc>
              <a:buClr>
                <a:srgbClr val="B10034"/>
              </a:buClr>
              <a:buSzPct val="80000"/>
              <a:defRPr/>
            </a:pPr>
            <a:r>
              <a:rPr lang="fr-FR" sz="1600" b="1" kern="0" dirty="0" smtClean="0">
                <a:solidFill>
                  <a:srgbClr val="FFFFFF"/>
                </a:solidFill>
                <a:cs typeface="Calibri" pitchFamily="34" charset="0"/>
              </a:rPr>
              <a:t>Ambition stratégique</a:t>
            </a:r>
            <a:endParaRPr lang="en-US" sz="1600" b="1" kern="0" dirty="0">
              <a:solidFill>
                <a:srgbClr val="FFFFFF"/>
              </a:solidFill>
              <a:cs typeface="Calibri" pitchFamily="34" charset="0"/>
            </a:endParaRPr>
          </a:p>
        </p:txBody>
      </p:sp>
      <p:sp>
        <p:nvSpPr>
          <p:cNvPr id="7" name="Rectangle 6"/>
          <p:cNvSpPr/>
          <p:nvPr/>
        </p:nvSpPr>
        <p:spPr>
          <a:xfrm>
            <a:off x="2672898" y="3524811"/>
            <a:ext cx="5715526" cy="720080"/>
          </a:xfrm>
          <a:prstGeom prst="rect">
            <a:avLst/>
          </a:prstGeom>
          <a:solidFill>
            <a:schemeClr val="bg1">
              <a:lumMod val="50000"/>
            </a:schemeClr>
          </a:solidFill>
          <a:ln>
            <a:noFill/>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90000"/>
              </a:lnSpc>
              <a:buClr>
                <a:srgbClr val="B10034"/>
              </a:buClr>
              <a:buSzPct val="80000"/>
              <a:defRPr/>
            </a:pPr>
            <a:r>
              <a:rPr lang="fr-FR" sz="1600" b="1" dirty="0" smtClean="0">
                <a:solidFill>
                  <a:schemeClr val="bg1"/>
                </a:solidFill>
              </a:rPr>
              <a:t>Aligner explicitement la stratégie SI sur la stratégie  de la CDC et en déduire des lignes de force, des critères d’arbitrage et un portefeuille de projet</a:t>
            </a:r>
          </a:p>
        </p:txBody>
      </p:sp>
      <p:sp>
        <p:nvSpPr>
          <p:cNvPr id="8" name="AutoShape 8"/>
          <p:cNvSpPr>
            <a:spLocks noChangeArrowheads="1"/>
          </p:cNvSpPr>
          <p:nvPr/>
        </p:nvSpPr>
        <p:spPr bwMode="auto">
          <a:xfrm>
            <a:off x="468312" y="5013256"/>
            <a:ext cx="1800225" cy="720000"/>
          </a:xfrm>
          <a:prstGeom prst="rect">
            <a:avLst/>
          </a:prstGeom>
          <a:solidFill>
            <a:srgbClr val="A80000"/>
          </a:solidFill>
          <a:ln w="9525" cap="flat" cmpd="sng" algn="ctr">
            <a:noFill/>
            <a:prstDash val="solid"/>
          </a:ln>
          <a:effectLst>
            <a:outerShdw blurRad="50800" dist="38099" dir="2700015" rotWithShape="0">
              <a:scrgbClr r="0" g="0" b="0">
                <a:alpha val="40000"/>
              </a:scrgbClr>
            </a:outerShdw>
          </a:effectLst>
        </p:spPr>
        <p:txBody>
          <a:bodyPr wrap="square" lIns="89852" tIns="46800" rIns="89852" bIns="46800" rtlCol="0" anchor="ctr" anchorCtr="0">
            <a:noAutofit/>
          </a:bodyPr>
          <a:lstStyle/>
          <a:p>
            <a:pPr algn="ctr">
              <a:lnSpc>
                <a:spcPct val="90000"/>
              </a:lnSpc>
              <a:buClr>
                <a:srgbClr val="B10034"/>
              </a:buClr>
              <a:buSzPct val="80000"/>
              <a:buFont typeface="Wingdings" pitchFamily="2" charset="2"/>
              <a:buNone/>
              <a:defRPr/>
            </a:pPr>
            <a:r>
              <a:rPr lang="fr-FR" sz="1600" b="1" kern="0" dirty="0" smtClean="0">
                <a:solidFill>
                  <a:srgbClr val="FFFFFF"/>
                </a:solidFill>
                <a:cs typeface="Calibri" pitchFamily="34" charset="0"/>
              </a:rPr>
              <a:t>Ambition opérationnelle </a:t>
            </a:r>
            <a:endParaRPr lang="en-US" sz="1600" b="1" kern="0" dirty="0">
              <a:solidFill>
                <a:srgbClr val="FFFFFF"/>
              </a:solidFill>
              <a:cs typeface="Calibri" pitchFamily="34" charset="0"/>
            </a:endParaRPr>
          </a:p>
        </p:txBody>
      </p:sp>
      <p:sp>
        <p:nvSpPr>
          <p:cNvPr id="9" name="Rectangle 8"/>
          <p:cNvSpPr/>
          <p:nvPr/>
        </p:nvSpPr>
        <p:spPr>
          <a:xfrm>
            <a:off x="2672898" y="5008959"/>
            <a:ext cx="5715526" cy="720000"/>
          </a:xfrm>
          <a:prstGeom prst="rect">
            <a:avLst/>
          </a:prstGeom>
          <a:solidFill>
            <a:schemeClr val="bg1">
              <a:lumMod val="50000"/>
            </a:schemeClr>
          </a:solidFill>
          <a:ln>
            <a:noFill/>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90000"/>
              </a:lnSpc>
              <a:buClr>
                <a:srgbClr val="B10034"/>
              </a:buClr>
              <a:buSzPct val="80000"/>
              <a:defRPr/>
            </a:pPr>
            <a:r>
              <a:rPr lang="fr-FR" sz="1600" b="1" dirty="0" smtClean="0">
                <a:solidFill>
                  <a:schemeClr val="bg1"/>
                </a:solidFill>
              </a:rPr>
              <a:t>Solutionner les difficultés quotidiennes remontées par les métiers en mettant en œuvre des correctifs pour améliorer l’expérience utilisateur </a:t>
            </a:r>
          </a:p>
        </p:txBody>
      </p:sp>
      <p:sp>
        <p:nvSpPr>
          <p:cNvPr id="10" name="Chevron 9"/>
          <p:cNvSpPr/>
          <p:nvPr/>
        </p:nvSpPr>
        <p:spPr>
          <a:xfrm rot="16200000">
            <a:off x="899593" y="4297263"/>
            <a:ext cx="432048" cy="432048"/>
          </a:xfrm>
          <a:prstGeom prst="chevron">
            <a:avLst/>
          </a:prstGeom>
          <a:solidFill>
            <a:schemeClr val="bg1">
              <a:lumMod val="50000"/>
            </a:schemeClr>
          </a:solidFill>
          <a:ln>
            <a:noFill/>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90000"/>
              </a:lnSpc>
              <a:buClr>
                <a:srgbClr val="B10034"/>
              </a:buClr>
              <a:buSzPct val="80000"/>
              <a:defRPr/>
            </a:pPr>
            <a:endParaRPr lang="fr-FR" sz="1600" b="1" dirty="0" smtClean="0">
              <a:solidFill>
                <a:schemeClr val="bg1"/>
              </a:solidFill>
            </a:endParaRPr>
          </a:p>
        </p:txBody>
      </p:sp>
      <p:sp>
        <p:nvSpPr>
          <p:cNvPr id="11" name="Chevron 10"/>
          <p:cNvSpPr/>
          <p:nvPr/>
        </p:nvSpPr>
        <p:spPr>
          <a:xfrm rot="5400000">
            <a:off x="1460634" y="4537429"/>
            <a:ext cx="432048" cy="432048"/>
          </a:xfrm>
          <a:prstGeom prst="chevron">
            <a:avLst/>
          </a:prstGeom>
          <a:solidFill>
            <a:schemeClr val="bg1">
              <a:lumMod val="50000"/>
            </a:schemeClr>
          </a:solidFill>
          <a:ln>
            <a:noFill/>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90000"/>
              </a:lnSpc>
              <a:buClr>
                <a:srgbClr val="B10034"/>
              </a:buClr>
              <a:buSzPct val="80000"/>
              <a:defRPr/>
            </a:pPr>
            <a:endParaRPr lang="fr-FR" sz="1600" b="1" dirty="0" smtClean="0">
              <a:solidFill>
                <a:schemeClr val="bg1"/>
              </a:solidFill>
            </a:endParaRPr>
          </a:p>
        </p:txBody>
      </p:sp>
    </p:spTree>
    <p:extLst>
      <p:ext uri="{BB962C8B-B14F-4D97-AF65-F5344CB8AC3E}">
        <p14:creationId xmlns:p14="http://schemas.microsoft.com/office/powerpoint/2010/main" val="111880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422" y="2420888"/>
            <a:ext cx="3761086" cy="3816423"/>
          </a:xfrm>
          <a:prstGeom prst="rect">
            <a:avLst/>
          </a:prstGeom>
          <a:solidFill>
            <a:schemeClr val="bg1"/>
          </a:solidFill>
          <a:ln w="0">
            <a:solidFill>
              <a:srgbClr val="C00000"/>
            </a:solidFill>
          </a:ln>
          <a:effectLst/>
        </p:spPr>
        <p:style>
          <a:lnRef idx="1">
            <a:schemeClr val="accent1"/>
          </a:lnRef>
          <a:fillRef idx="3">
            <a:schemeClr val="accent1"/>
          </a:fillRef>
          <a:effectRef idx="2">
            <a:schemeClr val="accent1"/>
          </a:effectRef>
          <a:fontRef idx="minor">
            <a:schemeClr val="lt1"/>
          </a:fontRef>
        </p:style>
        <p:txBody>
          <a:bodyPr lIns="90000" tIns="180000" rIns="90000" bIns="90000" anchor="t" anchorCtr="0"/>
          <a:lstStyle/>
          <a:p>
            <a:pPr indent="185738" algn="just" fontAlgn="base">
              <a:spcBef>
                <a:spcPct val="0"/>
              </a:spcBef>
              <a:spcAft>
                <a:spcPts val="600"/>
              </a:spcAft>
              <a:buClr>
                <a:srgbClr val="B10034"/>
              </a:buClr>
              <a:buFont typeface="Wingdings" pitchFamily="2" charset="2"/>
              <a:buChar char="§"/>
              <a:defRPr/>
            </a:pPr>
            <a:r>
              <a:rPr lang="fr-FR" sz="1200" dirty="0" smtClean="0">
                <a:solidFill>
                  <a:sysClr val="windowText" lastClr="000000"/>
                </a:solidFill>
                <a:latin typeface="Calibri" pitchFamily="34" charset="0"/>
              </a:rPr>
              <a:t>Thèmes: </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L’ambition stratégique métier transverses à l’EP et pour chacun des métiers</a:t>
            </a:r>
          </a:p>
          <a:p>
            <a:pPr marL="442913" lvl="1" indent="-257175">
              <a:buFont typeface="+mj-lt"/>
              <a:buAutoNum type="arabicPeriod"/>
              <a:defRPr/>
            </a:pPr>
            <a:r>
              <a:rPr lang="fr-FR" sz="1200" dirty="0" smtClean="0">
                <a:solidFill>
                  <a:sysClr val="windowText" lastClr="000000"/>
                </a:solidFill>
                <a:latin typeface="Calibri" pitchFamily="34" charset="0"/>
              </a:rPr>
              <a:t>Les principes de la stratégie SI qui découlent de l’ambition des métiers : priorisation, méthodologies,, principes d’urbanisation, principes de trajectoire, choix de solution informatique…</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analyse de l’existant et de la cible décrits par domaines fonctionnels métier et transverses</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analyse des besoins sur la base d’une offre SI (GED, Digital Client, Digital Collaborateurs, Gestion des données)</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Pour chacun des domaines : Une description des enjeux métiers, des enjeux SI, de la cible et des éléments de trajectoires </a:t>
            </a:r>
          </a:p>
          <a:p>
            <a:pPr marL="685800" lvl="1" indent="-228600" fontAlgn="base">
              <a:spcBef>
                <a:spcPct val="0"/>
              </a:spcBef>
              <a:spcAft>
                <a:spcPct val="0"/>
              </a:spcAft>
              <a:defRPr/>
            </a:pPr>
            <a:endParaRPr lang="fr-FR" sz="1200" dirty="0" smtClean="0">
              <a:solidFill>
                <a:sysClr val="windowText" lastClr="000000"/>
              </a:solidFill>
              <a:latin typeface="Calibri" pitchFamily="34" charset="0"/>
            </a:endParaRPr>
          </a:p>
        </p:txBody>
      </p:sp>
      <p:sp>
        <p:nvSpPr>
          <p:cNvPr id="3" name="Rectangle 2"/>
          <p:cNvSpPr/>
          <p:nvPr/>
        </p:nvSpPr>
        <p:spPr>
          <a:xfrm>
            <a:off x="4831580" y="2420889"/>
            <a:ext cx="3762000" cy="3758206"/>
          </a:xfrm>
          <a:prstGeom prst="rect">
            <a:avLst/>
          </a:prstGeom>
          <a:solidFill>
            <a:schemeClr val="bg1"/>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lIns="90000" tIns="180000" rIns="90000" bIns="90000" anchor="t" anchorCtr="0"/>
          <a:lstStyle/>
          <a:p>
            <a:pPr indent="-185738" algn="just" fontAlgn="base">
              <a:spcBef>
                <a:spcPct val="0"/>
              </a:spcBef>
              <a:spcAft>
                <a:spcPts val="600"/>
              </a:spcAft>
              <a:buClr>
                <a:srgbClr val="B10034"/>
              </a:buClr>
              <a:buFont typeface="Wingdings" pitchFamily="2" charset="2"/>
              <a:buChar char="§"/>
              <a:defRPr/>
            </a:pPr>
            <a:r>
              <a:rPr lang="fr-FR" sz="1200" dirty="0" smtClean="0">
                <a:solidFill>
                  <a:sysClr val="windowText" lastClr="000000"/>
                </a:solidFill>
                <a:latin typeface="Calibri" pitchFamily="34" charset="0"/>
              </a:rPr>
              <a:t>Thèmes : </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cible et une trajectoire pour le SI de l’EP</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 portefeuille de projet réactualisé en fonction des éléments de priorisation et des nouveaux projets identifiés</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décomposition budgétaire fine par domaines fonctionnels métier et transverses</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méthodologie de gestion de projet partagée </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proposition d’une cellule de pilotage et d’une comitologie adaptée</a:t>
            </a:r>
          </a:p>
          <a:p>
            <a:pPr marL="442913" lvl="1" indent="-257175" fontAlgn="base">
              <a:spcBef>
                <a:spcPct val="0"/>
              </a:spcBef>
              <a:spcAft>
                <a:spcPct val="0"/>
              </a:spcAft>
              <a:buFont typeface="+mj-lt"/>
              <a:buAutoNum type="arabicPeriod"/>
              <a:defRPr/>
            </a:pPr>
            <a:r>
              <a:rPr lang="fr-FR" sz="1200" dirty="0" smtClean="0">
                <a:solidFill>
                  <a:sysClr val="windowText" lastClr="000000"/>
                </a:solidFill>
                <a:latin typeface="Calibri" pitchFamily="34" charset="0"/>
              </a:rPr>
              <a:t>Une GPEC adaptée aux nouveaux principes</a:t>
            </a:r>
          </a:p>
          <a:p>
            <a:pPr marL="442913" lvl="1" indent="-257175" fontAlgn="base">
              <a:spcBef>
                <a:spcPct val="0"/>
              </a:spcBef>
              <a:spcAft>
                <a:spcPct val="0"/>
              </a:spcAft>
              <a:defRPr/>
            </a:pPr>
            <a:endParaRPr lang="fr-FR" sz="600" dirty="0" smtClean="0">
              <a:solidFill>
                <a:sysClr val="windowText" lastClr="000000"/>
              </a:solidFill>
              <a:latin typeface="Calibri" pitchFamily="34" charset="0"/>
            </a:endParaRPr>
          </a:p>
          <a:p>
            <a:pPr marL="442913" lvl="1" indent="-185738" algn="just">
              <a:spcAft>
                <a:spcPts val="600"/>
              </a:spcAft>
              <a:buClr>
                <a:srgbClr val="B10034"/>
              </a:buClr>
              <a:buFont typeface="Wingdings" pitchFamily="2" charset="2"/>
              <a:buChar char="§"/>
              <a:defRPr/>
            </a:pPr>
            <a:endParaRPr lang="fr-FR" sz="1400" dirty="0" smtClean="0">
              <a:solidFill>
                <a:sysClr val="windowText" lastClr="000000"/>
              </a:solidFill>
              <a:latin typeface="Calibri" pitchFamily="34" charset="0"/>
            </a:endParaRPr>
          </a:p>
          <a:p>
            <a:pPr marL="177800" indent="-177800" fontAlgn="base">
              <a:spcBef>
                <a:spcPct val="0"/>
              </a:spcBef>
              <a:spcAft>
                <a:spcPct val="0"/>
              </a:spcAft>
              <a:buFont typeface="Wingdings" pitchFamily="2" charset="2"/>
              <a:buChar char="§"/>
              <a:defRPr/>
            </a:pPr>
            <a:endParaRPr lang="fr-FR" sz="1200" dirty="0" smtClean="0">
              <a:solidFill>
                <a:sysClr val="windowText" lastClr="000000"/>
              </a:solidFill>
              <a:latin typeface="Calibri" pitchFamily="34" charset="0"/>
            </a:endParaRPr>
          </a:p>
        </p:txBody>
      </p:sp>
      <p:sp>
        <p:nvSpPr>
          <p:cNvPr id="4" name="AutoShape 8"/>
          <p:cNvSpPr>
            <a:spLocks noChangeArrowheads="1"/>
          </p:cNvSpPr>
          <p:nvPr/>
        </p:nvSpPr>
        <p:spPr bwMode="auto">
          <a:xfrm>
            <a:off x="4831962" y="1844825"/>
            <a:ext cx="3798000" cy="576064"/>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indent="-4763" algn="ctr">
              <a:lnSpc>
                <a:spcPct val="90000"/>
              </a:lnSpc>
              <a:spcAft>
                <a:spcPts val="300"/>
              </a:spcAft>
              <a:buClr>
                <a:srgbClr val="B10034"/>
              </a:buClr>
              <a:buSzPct val="80000"/>
              <a:defRPr/>
            </a:pPr>
            <a:r>
              <a:rPr lang="fr-FR" sz="1600" b="1" dirty="0" smtClean="0">
                <a:solidFill>
                  <a:schemeClr val="tx1">
                    <a:lumMod val="85000"/>
                    <a:lumOff val="15000"/>
                  </a:schemeClr>
                </a:solidFill>
                <a:latin typeface="Calibri" pitchFamily="34" charset="0"/>
              </a:rPr>
              <a:t> Approfondissement et</a:t>
            </a:r>
          </a:p>
          <a:p>
            <a:pPr indent="-4763" algn="ctr">
              <a:lnSpc>
                <a:spcPct val="90000"/>
              </a:lnSpc>
              <a:spcAft>
                <a:spcPts val="300"/>
              </a:spcAft>
              <a:buClr>
                <a:srgbClr val="B10034"/>
              </a:buClr>
              <a:buSzPct val="80000"/>
              <a:defRPr/>
            </a:pPr>
            <a:r>
              <a:rPr lang="fr-FR" sz="1600" b="1" dirty="0" smtClean="0">
                <a:solidFill>
                  <a:schemeClr val="tx1">
                    <a:lumMod val="85000"/>
                    <a:lumOff val="15000"/>
                  </a:schemeClr>
                </a:solidFill>
                <a:latin typeface="Calibri" pitchFamily="34" charset="0"/>
              </a:rPr>
              <a:t>déclinaison en portefeuille de projet</a:t>
            </a:r>
          </a:p>
        </p:txBody>
      </p:sp>
      <p:sp>
        <p:nvSpPr>
          <p:cNvPr id="5" name="AutoShape 8"/>
          <p:cNvSpPr>
            <a:spLocks noChangeArrowheads="1"/>
          </p:cNvSpPr>
          <p:nvPr/>
        </p:nvSpPr>
        <p:spPr bwMode="auto">
          <a:xfrm>
            <a:off x="425420" y="1844825"/>
            <a:ext cx="3797251" cy="576064"/>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spcAft>
                <a:spcPts val="300"/>
              </a:spcAft>
              <a:buClr>
                <a:srgbClr val="B10034"/>
              </a:buClr>
              <a:buSzPct val="80000"/>
              <a:defRPr/>
            </a:pPr>
            <a:r>
              <a:rPr lang="fr-FR" sz="1600" b="1" dirty="0" smtClean="0">
                <a:solidFill>
                  <a:schemeClr val="tx1">
                    <a:lumMod val="85000"/>
                    <a:lumOff val="15000"/>
                  </a:schemeClr>
                </a:solidFill>
                <a:latin typeface="Calibri" pitchFamily="34" charset="0"/>
              </a:rPr>
              <a:t>Vision stratégique</a:t>
            </a:r>
          </a:p>
        </p:txBody>
      </p:sp>
      <p:sp>
        <p:nvSpPr>
          <p:cNvPr id="6" name="Right Brace 5"/>
          <p:cNvSpPr/>
          <p:nvPr/>
        </p:nvSpPr>
        <p:spPr>
          <a:xfrm rot="16200000">
            <a:off x="4372275" y="-1933788"/>
            <a:ext cx="252536" cy="7233698"/>
          </a:xfrm>
          <a:prstGeom prst="rightBrace">
            <a:avLst>
              <a:gd name="adj1" fmla="val 215862"/>
              <a:gd name="adj2" fmla="val 50000"/>
            </a:avLst>
          </a:prstGeom>
          <a:solidFill>
            <a:schemeClr val="bg1"/>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lIns="90000" tIns="360000" rIns="90000" bIns="90000" anchor="ctr" anchorCtr="0"/>
          <a:lstStyle/>
          <a:p>
            <a:pPr algn="ctr" fontAlgn="base">
              <a:spcBef>
                <a:spcPct val="0"/>
              </a:spcBef>
              <a:spcAft>
                <a:spcPct val="0"/>
              </a:spcAft>
              <a:defRPr/>
            </a:pPr>
            <a:endParaRPr lang="fr-FR" sz="1200" dirty="0" smtClean="0">
              <a:solidFill>
                <a:sysClr val="windowText" lastClr="000000"/>
              </a:solidFill>
              <a:latin typeface="+mj-lt"/>
            </a:endParaRPr>
          </a:p>
        </p:txBody>
      </p:sp>
      <p:cxnSp>
        <p:nvCxnSpPr>
          <p:cNvPr id="12" name="Elbow Connector 11"/>
          <p:cNvCxnSpPr/>
          <p:nvPr/>
        </p:nvCxnSpPr>
        <p:spPr>
          <a:xfrm rot="16200000" flipH="1">
            <a:off x="4507772" y="3704388"/>
            <a:ext cx="12700" cy="4409615"/>
          </a:xfrm>
          <a:prstGeom prst="bentConnector3">
            <a:avLst>
              <a:gd name="adj1" fmla="val 5400017"/>
            </a:avLst>
          </a:prstGeom>
          <a:ln w="12700">
            <a:solidFill>
              <a:schemeClr val="bg1">
                <a:lumMod val="6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22463" y="6413266"/>
            <a:ext cx="1374094" cy="400110"/>
          </a:xfrm>
          <a:prstGeom prst="rect">
            <a:avLst/>
          </a:prstGeom>
          <a:solidFill>
            <a:schemeClr val="bg1"/>
          </a:solidFill>
        </p:spPr>
        <p:txBody>
          <a:bodyPr wrap="none" rtlCol="0">
            <a:spAutoFit/>
          </a:bodyPr>
          <a:lstStyle/>
          <a:p>
            <a:r>
              <a:rPr lang="fr-FR" sz="2000" i="1" dirty="0" smtClean="0">
                <a:latin typeface="Calibri" pitchFamily="34" charset="0"/>
              </a:rPr>
              <a:t>Déclinaison</a:t>
            </a:r>
          </a:p>
        </p:txBody>
      </p:sp>
      <p:sp>
        <p:nvSpPr>
          <p:cNvPr id="14" name="TextBox 13"/>
          <p:cNvSpPr txBox="1"/>
          <p:nvPr/>
        </p:nvSpPr>
        <p:spPr>
          <a:xfrm>
            <a:off x="1187624" y="6307177"/>
            <a:ext cx="1492716" cy="415498"/>
          </a:xfrm>
          <a:prstGeom prst="rect">
            <a:avLst/>
          </a:prstGeom>
          <a:solidFill>
            <a:schemeClr val="bg1"/>
          </a:solidFill>
        </p:spPr>
        <p:txBody>
          <a:bodyPr wrap="none" rtlCol="0">
            <a:spAutoFit/>
          </a:bodyPr>
          <a:lstStyle/>
          <a:p>
            <a:r>
              <a:rPr lang="fr-FR" sz="1050" i="1" dirty="0" smtClean="0">
                <a:latin typeface="Calibri" pitchFamily="34" charset="0"/>
              </a:rPr>
              <a:t>Objectif du SI</a:t>
            </a:r>
          </a:p>
          <a:p>
            <a:r>
              <a:rPr lang="fr-FR" sz="1050" i="1" dirty="0" smtClean="0">
                <a:latin typeface="Calibri" pitchFamily="34" charset="0"/>
              </a:rPr>
              <a:t>Principes de priorisation</a:t>
            </a:r>
          </a:p>
        </p:txBody>
      </p:sp>
      <p:sp>
        <p:nvSpPr>
          <p:cNvPr id="15" name="TextBox 14"/>
          <p:cNvSpPr txBox="1"/>
          <p:nvPr/>
        </p:nvSpPr>
        <p:spPr>
          <a:xfrm>
            <a:off x="6622458" y="6179095"/>
            <a:ext cx="1523174" cy="253916"/>
          </a:xfrm>
          <a:prstGeom prst="rect">
            <a:avLst/>
          </a:prstGeom>
          <a:solidFill>
            <a:schemeClr val="bg1"/>
          </a:solidFill>
        </p:spPr>
        <p:txBody>
          <a:bodyPr wrap="none" rtlCol="0">
            <a:spAutoFit/>
          </a:bodyPr>
          <a:lstStyle/>
          <a:p>
            <a:r>
              <a:rPr lang="fr-FR" sz="1050" i="1" dirty="0" smtClean="0">
                <a:latin typeface="Calibri" pitchFamily="34" charset="0"/>
              </a:rPr>
              <a:t>PMT: Plan Moyen Terme</a:t>
            </a:r>
          </a:p>
        </p:txBody>
      </p:sp>
      <p:sp>
        <p:nvSpPr>
          <p:cNvPr id="23" name="Title 2"/>
          <p:cNvSpPr txBox="1">
            <a:spLocks/>
          </p:cNvSpPr>
          <p:nvPr/>
        </p:nvSpPr>
        <p:spPr>
          <a:xfrm>
            <a:off x="2555776" y="1124744"/>
            <a:ext cx="5977037" cy="342835"/>
          </a:xfrm>
          <a:prstGeom prst="rect">
            <a:avLst/>
          </a:prstGeom>
        </p:spPr>
        <p:txBody>
          <a:bodyPr/>
          <a:lstStyle/>
          <a:p>
            <a:pPr marR="0" indent="0" algn="r" defTabSz="457200" fontAlgn="auto">
              <a:lnSpc>
                <a:spcPct val="100000"/>
              </a:lnSpc>
              <a:spcBef>
                <a:spcPct val="0"/>
              </a:spcBef>
              <a:spcAft>
                <a:spcPts val="0"/>
              </a:spcAft>
              <a:buClrTx/>
              <a:buSzTx/>
              <a:tabLst/>
              <a:defRPr/>
            </a:pPr>
            <a:r>
              <a:rPr lang="fr-FR" b="1" dirty="0" smtClean="0">
                <a:solidFill>
                  <a:srgbClr val="868788"/>
                </a:solidFill>
                <a:ea typeface="+mj-ea"/>
                <a:cs typeface="Arial"/>
              </a:rPr>
              <a:t>Le schéma directeur : une démarche en deux étapes</a:t>
            </a:r>
          </a:p>
        </p:txBody>
      </p:sp>
    </p:spTree>
    <p:extLst>
      <p:ext uri="{BB962C8B-B14F-4D97-AF65-F5344CB8AC3E}">
        <p14:creationId xmlns:p14="http://schemas.microsoft.com/office/powerpoint/2010/main" val="1348080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blackWhite">
          <a:xfrm>
            <a:off x="3419586" y="3500932"/>
            <a:ext cx="2305051" cy="1007620"/>
          </a:xfrm>
          <a:prstGeom prst="ellipse">
            <a:avLst/>
          </a:prstGeom>
          <a:solidFill>
            <a:srgbClr val="C00000"/>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altLang="ja-JP" sz="1600" b="1" dirty="0" smtClean="0">
                <a:solidFill>
                  <a:schemeClr val="bg1"/>
                </a:solidFill>
                <a:latin typeface="Calibri" pitchFamily="34" charset="0"/>
                <a:cs typeface="Calibri" pitchFamily="34" charset="0"/>
              </a:rPr>
              <a:t>Schéma Directeur de l’EP</a:t>
            </a:r>
            <a:endParaRPr lang="fr-FR" altLang="ja-JP" sz="1600" b="1" dirty="0">
              <a:solidFill>
                <a:schemeClr val="bg1"/>
              </a:solidFill>
              <a:latin typeface="Calibri" pitchFamily="34" charset="0"/>
              <a:cs typeface="Calibri" pitchFamily="34" charset="0"/>
            </a:endParaRPr>
          </a:p>
        </p:txBody>
      </p:sp>
      <p:sp>
        <p:nvSpPr>
          <p:cNvPr id="3" name="Rectangle 3"/>
          <p:cNvSpPr>
            <a:spLocks noChangeArrowheads="1"/>
          </p:cNvSpPr>
          <p:nvPr/>
        </p:nvSpPr>
        <p:spPr bwMode="blackWhite">
          <a:xfrm>
            <a:off x="3492612" y="5511825"/>
            <a:ext cx="2159000" cy="725487"/>
          </a:xfrm>
          <a:prstGeom prst="rect">
            <a:avLst/>
          </a:prstGeom>
          <a:solidFill>
            <a:schemeClr val="bg1">
              <a:lumMod val="75000"/>
            </a:schemeClr>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sz="1400" dirty="0" smtClean="0">
                <a:solidFill>
                  <a:schemeClr val="tx1">
                    <a:lumMod val="85000"/>
                    <a:lumOff val="15000"/>
                  </a:schemeClr>
                </a:solidFill>
                <a:latin typeface="Calibri" pitchFamily="34" charset="0"/>
                <a:cs typeface="Calibri" pitchFamily="34" charset="0"/>
              </a:rPr>
              <a:t>Une modernisation de l’infrastructure technique à réussir</a:t>
            </a:r>
            <a:endParaRPr lang="fr-FR" sz="1400" dirty="0">
              <a:solidFill>
                <a:schemeClr val="tx1">
                  <a:lumMod val="85000"/>
                  <a:lumOff val="15000"/>
                </a:schemeClr>
              </a:solidFill>
              <a:latin typeface="Calibri" pitchFamily="34" charset="0"/>
              <a:cs typeface="Calibri" pitchFamily="34" charset="0"/>
            </a:endParaRPr>
          </a:p>
        </p:txBody>
      </p:sp>
      <p:sp>
        <p:nvSpPr>
          <p:cNvPr id="4" name="Rectangle 4"/>
          <p:cNvSpPr>
            <a:spLocks noChangeArrowheads="1"/>
          </p:cNvSpPr>
          <p:nvPr/>
        </p:nvSpPr>
        <p:spPr bwMode="blackWhite">
          <a:xfrm>
            <a:off x="6444372" y="2487405"/>
            <a:ext cx="2159990" cy="725487"/>
          </a:xfrm>
          <a:prstGeom prst="rect">
            <a:avLst/>
          </a:prstGeom>
          <a:solidFill>
            <a:schemeClr val="bg1">
              <a:lumMod val="75000"/>
            </a:schemeClr>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sz="1400" dirty="0" smtClean="0">
                <a:solidFill>
                  <a:schemeClr val="tx1">
                    <a:lumMod val="85000"/>
                    <a:lumOff val="15000"/>
                  </a:schemeClr>
                </a:solidFill>
                <a:latin typeface="Calibri" pitchFamily="34" charset="0"/>
                <a:cs typeface="Calibri" pitchFamily="34" charset="0"/>
              </a:rPr>
              <a:t>Des données à fiabiliser</a:t>
            </a:r>
            <a:endParaRPr lang="fr-FR" sz="1400" dirty="0">
              <a:solidFill>
                <a:schemeClr val="tx1">
                  <a:lumMod val="85000"/>
                  <a:lumOff val="15000"/>
                </a:schemeClr>
              </a:solidFill>
              <a:latin typeface="Calibri" pitchFamily="34" charset="0"/>
              <a:cs typeface="Calibri" pitchFamily="34" charset="0"/>
            </a:endParaRPr>
          </a:p>
        </p:txBody>
      </p:sp>
      <p:sp>
        <p:nvSpPr>
          <p:cNvPr id="6" name="Rectangle 6"/>
          <p:cNvSpPr>
            <a:spLocks noChangeArrowheads="1"/>
          </p:cNvSpPr>
          <p:nvPr/>
        </p:nvSpPr>
        <p:spPr bwMode="blackWhite">
          <a:xfrm>
            <a:off x="539552" y="4793312"/>
            <a:ext cx="2160898" cy="723900"/>
          </a:xfrm>
          <a:prstGeom prst="rect">
            <a:avLst/>
          </a:prstGeom>
          <a:solidFill>
            <a:schemeClr val="bg1">
              <a:lumMod val="75000"/>
            </a:schemeClr>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sz="1400" dirty="0" smtClean="0">
                <a:solidFill>
                  <a:schemeClr val="tx1">
                    <a:lumMod val="85000"/>
                    <a:lumOff val="15000"/>
                  </a:schemeClr>
                </a:solidFill>
                <a:latin typeface="Calibri" pitchFamily="34" charset="0"/>
                <a:cs typeface="Calibri" pitchFamily="34" charset="0"/>
              </a:rPr>
              <a:t>Une relation client à dessiner</a:t>
            </a:r>
            <a:endParaRPr lang="fr-FR" sz="1400" dirty="0">
              <a:solidFill>
                <a:schemeClr val="tx1">
                  <a:lumMod val="85000"/>
                  <a:lumOff val="15000"/>
                </a:schemeClr>
              </a:solidFill>
              <a:latin typeface="Calibri" pitchFamily="34" charset="0"/>
              <a:cs typeface="Calibri" pitchFamily="34" charset="0"/>
            </a:endParaRPr>
          </a:p>
        </p:txBody>
      </p:sp>
      <p:sp>
        <p:nvSpPr>
          <p:cNvPr id="7" name="Rectangle 7"/>
          <p:cNvSpPr>
            <a:spLocks noChangeArrowheads="1"/>
          </p:cNvSpPr>
          <p:nvPr/>
        </p:nvSpPr>
        <p:spPr bwMode="blackWhite">
          <a:xfrm>
            <a:off x="6444372" y="4793312"/>
            <a:ext cx="2159990" cy="723900"/>
          </a:xfrm>
          <a:prstGeom prst="rect">
            <a:avLst/>
          </a:prstGeom>
          <a:solidFill>
            <a:schemeClr val="bg1">
              <a:lumMod val="75000"/>
            </a:schemeClr>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sz="1400" dirty="0" smtClean="0">
                <a:solidFill>
                  <a:schemeClr val="tx1">
                    <a:lumMod val="85000"/>
                    <a:lumOff val="15000"/>
                  </a:schemeClr>
                </a:solidFill>
                <a:latin typeface="Calibri" pitchFamily="34" charset="0"/>
                <a:cs typeface="Calibri" pitchFamily="34" charset="0"/>
              </a:rPr>
              <a:t>Un parc applicatif à rationaliser </a:t>
            </a:r>
            <a:endParaRPr lang="fr-FR" sz="1400" dirty="0">
              <a:solidFill>
                <a:schemeClr val="tx1">
                  <a:lumMod val="85000"/>
                  <a:lumOff val="15000"/>
                </a:schemeClr>
              </a:solidFill>
              <a:latin typeface="Calibri" pitchFamily="34" charset="0"/>
              <a:cs typeface="Calibri" pitchFamily="34" charset="0"/>
            </a:endParaRPr>
          </a:p>
        </p:txBody>
      </p:sp>
      <p:sp>
        <p:nvSpPr>
          <p:cNvPr id="8" name="Rectangle 8"/>
          <p:cNvSpPr>
            <a:spLocks noChangeArrowheads="1"/>
          </p:cNvSpPr>
          <p:nvPr/>
        </p:nvSpPr>
        <p:spPr bwMode="blackWhite">
          <a:xfrm>
            <a:off x="3492612" y="1759002"/>
            <a:ext cx="2159000" cy="725488"/>
          </a:xfrm>
          <a:prstGeom prst="rect">
            <a:avLst/>
          </a:prstGeom>
          <a:solidFill>
            <a:schemeClr val="bg1">
              <a:lumMod val="75000"/>
            </a:schemeClr>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sz="1400" dirty="0" smtClean="0">
                <a:solidFill>
                  <a:schemeClr val="tx1">
                    <a:lumMod val="85000"/>
                    <a:lumOff val="15000"/>
                  </a:schemeClr>
                </a:solidFill>
                <a:latin typeface="Calibri" pitchFamily="34" charset="0"/>
                <a:cs typeface="Calibri" pitchFamily="34" charset="0"/>
              </a:rPr>
              <a:t>Des processus à optimiser</a:t>
            </a:r>
            <a:endParaRPr lang="fr-FR" sz="1400" dirty="0">
              <a:solidFill>
                <a:schemeClr val="tx1">
                  <a:lumMod val="85000"/>
                  <a:lumOff val="15000"/>
                </a:schemeClr>
              </a:solidFill>
              <a:latin typeface="Calibri" pitchFamily="34" charset="0"/>
              <a:cs typeface="Calibri" pitchFamily="34" charset="0"/>
            </a:endParaRPr>
          </a:p>
        </p:txBody>
      </p:sp>
      <p:sp>
        <p:nvSpPr>
          <p:cNvPr id="10" name="Rectangle 10"/>
          <p:cNvSpPr>
            <a:spLocks noChangeArrowheads="1"/>
          </p:cNvSpPr>
          <p:nvPr/>
        </p:nvSpPr>
        <p:spPr bwMode="blackWhite">
          <a:xfrm>
            <a:off x="539552" y="2487405"/>
            <a:ext cx="2160898" cy="725487"/>
          </a:xfrm>
          <a:prstGeom prst="rect">
            <a:avLst/>
          </a:prstGeom>
          <a:solidFill>
            <a:schemeClr val="bg1">
              <a:lumMod val="75000"/>
            </a:schemeClr>
          </a:solidFill>
          <a:ln w="12700">
            <a:noFill/>
            <a:round/>
            <a:headEnd/>
            <a:tailEnd/>
          </a:ln>
          <a:effectLst>
            <a:outerShdw blurRad="50800" dist="38099" dir="2700015" rotWithShape="0">
              <a:scrgbClr r="0" g="0" b="0">
                <a:alpha val="40000"/>
              </a:scrgbClr>
            </a:outerShdw>
          </a:effectLst>
        </p:spPr>
        <p:txBody>
          <a:bodyPr wrap="square" anchor="ctr"/>
          <a:lstStyle/>
          <a:p>
            <a:pPr algn="ctr" defTabSz="228600" eaLnBrk="0" hangingPunct="0">
              <a:lnSpc>
                <a:spcPct val="90000"/>
              </a:lnSpc>
            </a:pPr>
            <a:r>
              <a:rPr lang="fr-FR" sz="1400" dirty="0" smtClean="0">
                <a:solidFill>
                  <a:schemeClr val="tx1">
                    <a:lumMod val="85000"/>
                    <a:lumOff val="15000"/>
                  </a:schemeClr>
                </a:solidFill>
                <a:latin typeface="Calibri" pitchFamily="34" charset="0"/>
                <a:cs typeface="Calibri" pitchFamily="34" charset="0"/>
              </a:rPr>
              <a:t>Un poste de travail à adapter</a:t>
            </a:r>
            <a:endParaRPr lang="fr-FR" sz="1400" dirty="0">
              <a:solidFill>
                <a:schemeClr val="tx1">
                  <a:lumMod val="85000"/>
                  <a:lumOff val="15000"/>
                </a:schemeClr>
              </a:solidFill>
              <a:latin typeface="Calibri" pitchFamily="34" charset="0"/>
              <a:cs typeface="Calibri" pitchFamily="34" charset="0"/>
            </a:endParaRPr>
          </a:p>
        </p:txBody>
      </p:sp>
      <p:cxnSp>
        <p:nvCxnSpPr>
          <p:cNvPr id="11" name="AutoShape 11"/>
          <p:cNvCxnSpPr>
            <a:cxnSpLocks noChangeShapeType="1"/>
            <a:stCxn id="10" idx="3"/>
            <a:endCxn id="2" idx="1"/>
          </p:cNvCxnSpPr>
          <p:nvPr/>
        </p:nvCxnSpPr>
        <p:spPr bwMode="auto">
          <a:xfrm>
            <a:off x="2700450" y="2850149"/>
            <a:ext cx="1056703" cy="798345"/>
          </a:xfrm>
          <a:prstGeom prst="curvedConnector2">
            <a:avLst/>
          </a:prstGeom>
          <a:noFill/>
          <a:ln w="15875">
            <a:solidFill>
              <a:schemeClr val="accent5"/>
            </a:solidFill>
            <a:round/>
            <a:headEnd/>
            <a:tailEnd type="triangle" w="lg" len="lg"/>
          </a:ln>
        </p:spPr>
      </p:cxnSp>
      <p:cxnSp>
        <p:nvCxnSpPr>
          <p:cNvPr id="12" name="AutoShape 12"/>
          <p:cNvCxnSpPr>
            <a:cxnSpLocks noChangeShapeType="1"/>
            <a:stCxn id="6" idx="3"/>
            <a:endCxn id="2" idx="3"/>
          </p:cNvCxnSpPr>
          <p:nvPr/>
        </p:nvCxnSpPr>
        <p:spPr bwMode="auto">
          <a:xfrm flipV="1">
            <a:off x="2700450" y="4360990"/>
            <a:ext cx="1056703" cy="794272"/>
          </a:xfrm>
          <a:prstGeom prst="curvedConnector2">
            <a:avLst/>
          </a:prstGeom>
          <a:noFill/>
          <a:ln w="15875">
            <a:solidFill>
              <a:schemeClr val="accent5"/>
            </a:solidFill>
            <a:round/>
            <a:headEnd/>
            <a:tailEnd type="triangle" w="lg" len="lg"/>
          </a:ln>
        </p:spPr>
      </p:cxnSp>
      <p:cxnSp>
        <p:nvCxnSpPr>
          <p:cNvPr id="13" name="AutoShape 13"/>
          <p:cNvCxnSpPr>
            <a:cxnSpLocks noChangeShapeType="1"/>
            <a:stCxn id="7" idx="1"/>
            <a:endCxn id="2" idx="5"/>
          </p:cNvCxnSpPr>
          <p:nvPr/>
        </p:nvCxnSpPr>
        <p:spPr bwMode="auto">
          <a:xfrm rot="10800000">
            <a:off x="5387070" y="4360990"/>
            <a:ext cx="1057302" cy="794272"/>
          </a:xfrm>
          <a:prstGeom prst="curvedConnector2">
            <a:avLst/>
          </a:prstGeom>
          <a:noFill/>
          <a:ln w="15875">
            <a:solidFill>
              <a:schemeClr val="accent5"/>
            </a:solidFill>
            <a:round/>
            <a:headEnd/>
            <a:tailEnd type="triangle" w="lg" len="lg"/>
          </a:ln>
        </p:spPr>
      </p:cxnSp>
      <p:cxnSp>
        <p:nvCxnSpPr>
          <p:cNvPr id="14" name="AutoShape 14"/>
          <p:cNvCxnSpPr>
            <a:cxnSpLocks noChangeShapeType="1"/>
            <a:stCxn id="4" idx="1"/>
            <a:endCxn id="2" idx="7"/>
          </p:cNvCxnSpPr>
          <p:nvPr/>
        </p:nvCxnSpPr>
        <p:spPr bwMode="auto">
          <a:xfrm rot="10800000" flipV="1">
            <a:off x="5387070" y="2850148"/>
            <a:ext cx="1057302" cy="798345"/>
          </a:xfrm>
          <a:prstGeom prst="curvedConnector2">
            <a:avLst/>
          </a:prstGeom>
          <a:noFill/>
          <a:ln w="15875">
            <a:solidFill>
              <a:schemeClr val="accent5"/>
            </a:solidFill>
            <a:round/>
            <a:headEnd/>
            <a:tailEnd type="triangle" w="lg" len="lg"/>
          </a:ln>
        </p:spPr>
      </p:cxnSp>
      <p:cxnSp>
        <p:nvCxnSpPr>
          <p:cNvPr id="15" name="AutoShape 15"/>
          <p:cNvCxnSpPr>
            <a:cxnSpLocks noChangeShapeType="1"/>
            <a:stCxn id="8" idx="2"/>
            <a:endCxn id="2" idx="0"/>
          </p:cNvCxnSpPr>
          <p:nvPr/>
        </p:nvCxnSpPr>
        <p:spPr bwMode="auto">
          <a:xfrm>
            <a:off x="4572112" y="2484490"/>
            <a:ext cx="0" cy="1016442"/>
          </a:xfrm>
          <a:prstGeom prst="straightConnector1">
            <a:avLst/>
          </a:prstGeom>
          <a:noFill/>
          <a:ln w="15875">
            <a:solidFill>
              <a:schemeClr val="accent5"/>
            </a:solidFill>
            <a:round/>
            <a:headEnd/>
            <a:tailEnd type="triangle" w="lg" len="lg"/>
          </a:ln>
        </p:spPr>
      </p:cxnSp>
      <p:cxnSp>
        <p:nvCxnSpPr>
          <p:cNvPr id="16" name="AutoShape 16"/>
          <p:cNvCxnSpPr>
            <a:cxnSpLocks noChangeShapeType="1"/>
            <a:stCxn id="3" idx="0"/>
            <a:endCxn id="2" idx="4"/>
          </p:cNvCxnSpPr>
          <p:nvPr/>
        </p:nvCxnSpPr>
        <p:spPr bwMode="auto">
          <a:xfrm flipV="1">
            <a:off x="4572112" y="4508552"/>
            <a:ext cx="0" cy="1003273"/>
          </a:xfrm>
          <a:prstGeom prst="straightConnector1">
            <a:avLst/>
          </a:prstGeom>
          <a:noFill/>
          <a:ln w="15875">
            <a:solidFill>
              <a:schemeClr val="accent5"/>
            </a:solidFill>
            <a:round/>
            <a:headEnd/>
            <a:tailEnd type="triangle" w="lg" len="lg"/>
          </a:ln>
        </p:spPr>
      </p:cxnSp>
      <p:sp>
        <p:nvSpPr>
          <p:cNvPr id="20" name="Oval 19"/>
          <p:cNvSpPr>
            <a:spLocks noChangeAspect="1"/>
          </p:cNvSpPr>
          <p:nvPr/>
        </p:nvSpPr>
        <p:spPr>
          <a:xfrm>
            <a:off x="3347864" y="1628800"/>
            <a:ext cx="360040" cy="36004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400" b="1" dirty="0" smtClean="0">
                <a:solidFill>
                  <a:prstClr val="white"/>
                </a:solidFill>
              </a:rPr>
              <a:t>1</a:t>
            </a:r>
          </a:p>
        </p:txBody>
      </p:sp>
      <p:sp>
        <p:nvSpPr>
          <p:cNvPr id="21" name="Oval 20"/>
          <p:cNvSpPr>
            <a:spLocks noChangeAspect="1"/>
          </p:cNvSpPr>
          <p:nvPr/>
        </p:nvSpPr>
        <p:spPr>
          <a:xfrm>
            <a:off x="6300192" y="2276872"/>
            <a:ext cx="360040" cy="36004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400" b="1" dirty="0" smtClean="0">
                <a:solidFill>
                  <a:prstClr val="white"/>
                </a:solidFill>
              </a:rPr>
              <a:t>2</a:t>
            </a:r>
          </a:p>
        </p:txBody>
      </p:sp>
      <p:sp>
        <p:nvSpPr>
          <p:cNvPr id="25" name="Oval 24"/>
          <p:cNvSpPr>
            <a:spLocks noChangeAspect="1"/>
          </p:cNvSpPr>
          <p:nvPr/>
        </p:nvSpPr>
        <p:spPr>
          <a:xfrm>
            <a:off x="6300192" y="4653136"/>
            <a:ext cx="360040" cy="36004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400" b="1" dirty="0" smtClean="0">
                <a:solidFill>
                  <a:prstClr val="white"/>
                </a:solidFill>
              </a:rPr>
              <a:t>3</a:t>
            </a:r>
          </a:p>
        </p:txBody>
      </p:sp>
      <p:sp>
        <p:nvSpPr>
          <p:cNvPr id="26" name="Oval 25"/>
          <p:cNvSpPr>
            <a:spLocks noChangeAspect="1"/>
          </p:cNvSpPr>
          <p:nvPr/>
        </p:nvSpPr>
        <p:spPr>
          <a:xfrm>
            <a:off x="3347864" y="5373216"/>
            <a:ext cx="360040" cy="36004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400" b="1" dirty="0" smtClean="0">
                <a:solidFill>
                  <a:prstClr val="white"/>
                </a:solidFill>
              </a:rPr>
              <a:t>4</a:t>
            </a:r>
          </a:p>
        </p:txBody>
      </p:sp>
      <p:sp>
        <p:nvSpPr>
          <p:cNvPr id="27" name="Oval 26"/>
          <p:cNvSpPr>
            <a:spLocks noChangeAspect="1"/>
          </p:cNvSpPr>
          <p:nvPr/>
        </p:nvSpPr>
        <p:spPr>
          <a:xfrm>
            <a:off x="395536" y="4653136"/>
            <a:ext cx="360040" cy="36004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400" b="1" dirty="0" smtClean="0">
                <a:solidFill>
                  <a:prstClr val="white"/>
                </a:solidFill>
              </a:rPr>
              <a:t>5</a:t>
            </a:r>
          </a:p>
        </p:txBody>
      </p:sp>
      <p:sp>
        <p:nvSpPr>
          <p:cNvPr id="28" name="Oval 27"/>
          <p:cNvSpPr>
            <a:spLocks noChangeAspect="1"/>
          </p:cNvSpPr>
          <p:nvPr/>
        </p:nvSpPr>
        <p:spPr>
          <a:xfrm>
            <a:off x="395536" y="2348880"/>
            <a:ext cx="360040" cy="36004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400" b="1" dirty="0" smtClean="0">
                <a:solidFill>
                  <a:prstClr val="white"/>
                </a:solidFill>
              </a:rPr>
              <a:t>6</a:t>
            </a:r>
          </a:p>
        </p:txBody>
      </p:sp>
      <p:sp>
        <p:nvSpPr>
          <p:cNvPr id="29" name="Title 1"/>
          <p:cNvSpPr txBox="1">
            <a:spLocks/>
          </p:cNvSpPr>
          <p:nvPr/>
        </p:nvSpPr>
        <p:spPr bwMode="auto">
          <a:xfrm>
            <a:off x="2195736" y="887512"/>
            <a:ext cx="6327477" cy="584775"/>
          </a:xfrm>
          <a:prstGeom prst="rect">
            <a:avLst/>
          </a:prstGeom>
          <a:noFill/>
        </p:spPr>
        <p:txBody>
          <a:bodyPr wrap="square" rtlCol="0">
            <a:spAutoFit/>
          </a:bodyPr>
          <a:lstStyle/>
          <a:p>
            <a:pPr lvl="0" algn="r" fontAlgn="base">
              <a:spcBef>
                <a:spcPct val="0"/>
              </a:spcBef>
              <a:spcAft>
                <a:spcPct val="0"/>
              </a:spcAft>
              <a:defRPr/>
            </a:pPr>
            <a:r>
              <a:rPr lang="fr-FR" sz="1600" b="1" dirty="0" smtClean="0">
                <a:solidFill>
                  <a:srgbClr val="868788"/>
                </a:solidFill>
                <a:latin typeface="Arial"/>
                <a:ea typeface="+mj-ea"/>
                <a:cs typeface="Arial"/>
              </a:rPr>
              <a:t>Le schéma directeur du système d’information souhaite relever 6 défis issus de l’analyse de l’existant</a:t>
            </a:r>
            <a:endParaRPr lang="fr-FR" sz="1600" b="1" dirty="0">
              <a:solidFill>
                <a:srgbClr val="868788"/>
              </a:solidFill>
              <a:latin typeface="Arial"/>
              <a:ea typeface="+mj-ea"/>
              <a:cs typeface="Arial"/>
            </a:endParaRPr>
          </a:p>
        </p:txBody>
      </p:sp>
    </p:spTree>
    <p:extLst>
      <p:ext uri="{BB962C8B-B14F-4D97-AF65-F5344CB8AC3E}">
        <p14:creationId xmlns:p14="http://schemas.microsoft.com/office/powerpoint/2010/main" val="27582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00704" y="4077072"/>
            <a:ext cx="6408712" cy="14401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Espace réservé du texte 2"/>
          <p:cNvSpPr txBox="1">
            <a:spLocks/>
          </p:cNvSpPr>
          <p:nvPr/>
        </p:nvSpPr>
        <p:spPr>
          <a:xfrm>
            <a:off x="1733082" y="2156069"/>
            <a:ext cx="6318717" cy="4132547"/>
          </a:xfrm>
          <a:prstGeom prst="rect">
            <a:avLst/>
          </a:prstGeom>
        </p:spPr>
        <p:txBody>
          <a:bodyPr lIns="0" tIns="0" rIns="0" bIns="0">
            <a:noAutofit/>
          </a:bodyPr>
          <a:lstStyle>
            <a:lvl1pPr marL="285750" indent="-285750" algn="l" defTabSz="457200" rtl="0" eaLnBrk="1" latinLnBrk="0" hangingPunct="1">
              <a:spcBef>
                <a:spcPct val="20000"/>
              </a:spcBef>
              <a:buFont typeface="Lucida Grande"/>
              <a:buChar char="￭"/>
              <a:defRPr sz="1800" kern="1200">
                <a:solidFill>
                  <a:srgbClr val="009137"/>
                </a:solidFill>
                <a:latin typeface="Arial"/>
                <a:ea typeface="+mn-ea"/>
                <a:cs typeface="Arial"/>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Aft>
                <a:spcPts val="50"/>
              </a:spcAft>
              <a:buClr>
                <a:srgbClr val="828282"/>
              </a:buClr>
              <a:buSzPct val="100000"/>
              <a:buFont typeface="Wingdings" charset="2"/>
              <a:buChar char="§"/>
            </a:pPr>
            <a:r>
              <a:rPr lang="fr-FR" b="1" dirty="0" smtClean="0">
                <a:solidFill>
                  <a:schemeClr val="tx1"/>
                </a:solidFill>
                <a:latin typeface="Arial" panose="020B0604020202020204" pitchFamily="34" charset="0"/>
                <a:cs typeface="Arial" panose="020B0604020202020204" pitchFamily="34" charset="0"/>
              </a:rPr>
              <a:t>Introduction  </a:t>
            </a:r>
            <a:r>
              <a:rPr lang="fr-FR" sz="1600" dirty="0" smtClean="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présentation CDC et des présentateurs</a:t>
            </a:r>
          </a:p>
          <a:p>
            <a:pPr marL="808650" lvl="2" indent="-180000">
              <a:spcAft>
                <a:spcPts val="50"/>
              </a:spcAft>
              <a:buClr>
                <a:srgbClr val="828282"/>
              </a:buClr>
              <a:buSzPct val="100000"/>
              <a:buFont typeface="Wingdings" charset="2"/>
              <a:buChar char="§"/>
            </a:pPr>
            <a:endParaRPr lang="fr-FR" b="1" dirty="0" smtClean="0">
              <a:solidFill>
                <a:schemeClr val="tx1"/>
              </a:solidFill>
              <a:latin typeface="Arial" panose="020B0604020202020204" pitchFamily="34" charset="0"/>
              <a:cs typeface="Arial" panose="020B0604020202020204" pitchFamily="34" charset="0"/>
            </a:endParaRPr>
          </a:p>
          <a:p>
            <a:pPr marL="180000" lvl="0" indent="-180000">
              <a:spcAft>
                <a:spcPts val="50"/>
              </a:spcAft>
              <a:buClr>
                <a:srgbClr val="828282"/>
              </a:buClr>
              <a:buSzPct val="100000"/>
              <a:buFont typeface="Wingdings" charset="2"/>
              <a:buChar char="§"/>
            </a:pPr>
            <a:r>
              <a:rPr lang="fr-FR" b="1" dirty="0">
                <a:solidFill>
                  <a:schemeClr val="tx1"/>
                </a:solidFill>
                <a:latin typeface="Arial" panose="020B0604020202020204" pitchFamily="34" charset="0"/>
                <a:cs typeface="Arial" panose="020B0604020202020204" pitchFamily="34" charset="0"/>
              </a:rPr>
              <a:t>Le schéma directeur SI </a:t>
            </a:r>
            <a:r>
              <a:rPr lang="fr-FR" b="1" dirty="0" smtClean="0">
                <a:solidFill>
                  <a:schemeClr val="tx1"/>
                </a:solidFill>
                <a:latin typeface="Arial" panose="020B0604020202020204" pitchFamily="34" charset="0"/>
                <a:cs typeface="Arial" panose="020B0604020202020204" pitchFamily="34" charset="0"/>
              </a:rPr>
              <a:t>clef de voute : </a:t>
            </a:r>
          </a:p>
          <a:p>
            <a:pPr marL="808650" lvl="2" indent="-180000">
              <a:spcAft>
                <a:spcPts val="50"/>
              </a:spcAft>
              <a:buClr>
                <a:srgbClr val="828282"/>
              </a:buClr>
              <a:buSzPct val="100000"/>
              <a:buFont typeface="Wingdings" charset="2"/>
              <a:buChar char="§"/>
            </a:pPr>
            <a:r>
              <a:rPr lang="fr-FR" sz="1600" dirty="0" smtClean="0">
                <a:latin typeface="Arial" panose="020B0604020202020204" pitchFamily="34" charset="0"/>
                <a:cs typeface="Arial" panose="020B0604020202020204" pitchFamily="34" charset="0"/>
              </a:rPr>
              <a:t>Vision stratégique</a:t>
            </a:r>
          </a:p>
          <a:p>
            <a:pPr marL="808650" lvl="2" indent="-180000">
              <a:spcAft>
                <a:spcPts val="50"/>
              </a:spcAft>
              <a:buClr>
                <a:srgbClr val="828282"/>
              </a:buClr>
              <a:buSzPct val="100000"/>
              <a:buFont typeface="Wingdings" charset="2"/>
              <a:buChar char="§"/>
            </a:pPr>
            <a:r>
              <a:rPr lang="fr-FR" sz="1600" dirty="0" smtClean="0">
                <a:latin typeface="Arial" panose="020B0604020202020204" pitchFamily="34" charset="0"/>
                <a:cs typeface="Arial" panose="020B0604020202020204" pitchFamily="34" charset="0"/>
              </a:rPr>
              <a:t>Approfondissement et déclinaison </a:t>
            </a:r>
            <a:r>
              <a:rPr lang="fr-FR" sz="1600" dirty="0">
                <a:latin typeface="Arial" panose="020B0604020202020204" pitchFamily="34" charset="0"/>
                <a:cs typeface="Arial" panose="020B0604020202020204" pitchFamily="34" charset="0"/>
              </a:rPr>
              <a:t>en portefeuille de </a:t>
            </a:r>
            <a:r>
              <a:rPr lang="fr-FR" sz="1600" dirty="0" smtClean="0">
                <a:latin typeface="Arial" panose="020B0604020202020204" pitchFamily="34" charset="0"/>
                <a:cs typeface="Arial" panose="020B0604020202020204" pitchFamily="34" charset="0"/>
              </a:rPr>
              <a:t>projet</a:t>
            </a:r>
          </a:p>
          <a:p>
            <a:pPr marL="808650" lvl="2" indent="-180000">
              <a:spcAft>
                <a:spcPts val="50"/>
              </a:spcAft>
              <a:buClr>
                <a:srgbClr val="828282"/>
              </a:buClr>
              <a:buSzPct val="100000"/>
              <a:buFont typeface="Wingdings" charset="2"/>
              <a:buChar char="§"/>
            </a:pPr>
            <a:endParaRPr lang="fr-FR" sz="1600" dirty="0">
              <a:latin typeface="Arial" panose="020B0604020202020204" pitchFamily="34" charset="0"/>
              <a:cs typeface="Arial" panose="020B0604020202020204" pitchFamily="34" charset="0"/>
            </a:endParaRPr>
          </a:p>
          <a:p>
            <a:r>
              <a:rPr lang="fr-FR" b="1" dirty="0" smtClean="0">
                <a:solidFill>
                  <a:schemeClr val="tx1"/>
                </a:solidFill>
                <a:latin typeface="Arial" panose="020B0604020202020204" pitchFamily="34" charset="0"/>
                <a:cs typeface="Arial" panose="020B0604020202020204" pitchFamily="34" charset="0"/>
              </a:rPr>
              <a:t>La démarche pour sélectionner et lancer les projets </a:t>
            </a:r>
          </a:p>
          <a:p>
            <a:pPr marL="914400" lvl="1" indent="-457200">
              <a:buFont typeface="Arial" panose="020B0604020202020204" pitchFamily="34" charset="0"/>
              <a:buChar char="•"/>
            </a:pPr>
            <a:r>
              <a:rPr lang="fr-FR" sz="1600" dirty="0" smtClean="0">
                <a:latin typeface="Arial" panose="020B0604020202020204" pitchFamily="34" charset="0"/>
                <a:cs typeface="Arial" panose="020B0604020202020204" pitchFamily="34" charset="0"/>
              </a:rPr>
              <a:t>Processus </a:t>
            </a:r>
            <a:r>
              <a:rPr lang="fr-FR" sz="1600" dirty="0">
                <a:latin typeface="Arial" panose="020B0604020202020204" pitchFamily="34" charset="0"/>
                <a:cs typeface="Arial" panose="020B0604020202020204" pitchFamily="34" charset="0"/>
              </a:rPr>
              <a:t>de programmation </a:t>
            </a:r>
            <a:r>
              <a:rPr lang="fr-FR" sz="1600" dirty="0" smtClean="0">
                <a:latin typeface="Arial" panose="020B0604020202020204" pitchFamily="34" charset="0"/>
                <a:cs typeface="Arial" panose="020B0604020202020204" pitchFamily="34" charset="0"/>
              </a:rPr>
              <a:t>SI</a:t>
            </a:r>
          </a:p>
          <a:p>
            <a:pPr marL="914400" lvl="1" indent="-457200">
              <a:buFont typeface="Arial" panose="020B0604020202020204" pitchFamily="34" charset="0"/>
              <a:buChar char="•"/>
            </a:pPr>
            <a:r>
              <a:rPr lang="fr-FR" sz="1600" dirty="0">
                <a:latin typeface="Arial" panose="020B0604020202020204" pitchFamily="34" charset="0"/>
                <a:cs typeface="Arial" panose="020B0604020202020204" pitchFamily="34" charset="0"/>
              </a:rPr>
              <a:t>Engagements des projets SI et suivi des </a:t>
            </a:r>
            <a:r>
              <a:rPr lang="fr-FR" sz="1600" dirty="0" smtClean="0">
                <a:latin typeface="Arial" panose="020B0604020202020204" pitchFamily="34" charset="0"/>
                <a:cs typeface="Arial" panose="020B0604020202020204" pitchFamily="34" charset="0"/>
              </a:rPr>
              <a:t>engagements</a:t>
            </a:r>
          </a:p>
          <a:p>
            <a:pPr marL="914400" lvl="1" indent="-457200">
              <a:buFont typeface="Arial" panose="020B0604020202020204" pitchFamily="34" charset="0"/>
              <a:buChar char="•"/>
            </a:pPr>
            <a:r>
              <a:rPr lang="fr-FR" sz="1600" dirty="0">
                <a:latin typeface="Arial" panose="020B0604020202020204" pitchFamily="34" charset="0"/>
                <a:cs typeface="Arial" panose="020B0604020202020204" pitchFamily="34" charset="0"/>
              </a:rPr>
              <a:t>Instances de gouvernance </a:t>
            </a:r>
            <a:r>
              <a:rPr lang="fr-FR" sz="1600" dirty="0" smtClean="0">
                <a:latin typeface="Arial" panose="020B0604020202020204" pitchFamily="34" charset="0"/>
                <a:cs typeface="Arial" panose="020B0604020202020204" pitchFamily="34" charset="0"/>
              </a:rPr>
              <a:t>SI existantes</a:t>
            </a:r>
          </a:p>
          <a:p>
            <a:pPr marL="914400" lvl="1" indent="-457200">
              <a:buFont typeface="Arial" panose="020B0604020202020204" pitchFamily="34" charset="0"/>
              <a:buChar char="•"/>
            </a:pPr>
            <a:endParaRPr lang="fr-FR" sz="1600" dirty="0" smtClean="0">
              <a:solidFill>
                <a:srgbClr val="828282"/>
              </a:solidFill>
              <a:latin typeface="Arial" panose="020B0604020202020204" pitchFamily="34" charset="0"/>
              <a:cs typeface="Arial" panose="020B0604020202020204" pitchFamily="34" charset="0"/>
            </a:endParaRPr>
          </a:p>
          <a:p>
            <a:pPr marL="180000" indent="-180000">
              <a:spcAft>
                <a:spcPts val="50"/>
              </a:spcAft>
              <a:buClr>
                <a:srgbClr val="F01E1E"/>
              </a:buClr>
              <a:buSzPct val="100000"/>
              <a:buFont typeface="Wingdings" charset="2"/>
              <a:buChar char="§"/>
            </a:pPr>
            <a:r>
              <a:rPr lang="fr-FR" b="1" dirty="0" smtClean="0">
                <a:solidFill>
                  <a:srgbClr val="000000"/>
                </a:solidFill>
                <a:latin typeface="Arial" panose="020B0604020202020204" pitchFamily="34" charset="0"/>
                <a:cs typeface="Arial" panose="020B0604020202020204" pitchFamily="34" charset="0"/>
              </a:rPr>
              <a:t>Zoom sur les projets en mode </a:t>
            </a:r>
            <a:r>
              <a:rPr lang="fr-FR" b="1" dirty="0" err="1" smtClean="0">
                <a:solidFill>
                  <a:srgbClr val="000000"/>
                </a:solidFill>
                <a:latin typeface="Arial" panose="020B0604020202020204" pitchFamily="34" charset="0"/>
                <a:cs typeface="Arial" panose="020B0604020202020204" pitchFamily="34" charset="0"/>
              </a:rPr>
              <a:t>SaaS</a:t>
            </a:r>
            <a:r>
              <a:rPr lang="fr-FR" b="1" dirty="0" smtClean="0">
                <a:solidFill>
                  <a:srgbClr val="000000"/>
                </a:solidFill>
                <a:latin typeface="Arial" panose="020B0604020202020204" pitchFamily="34" charset="0"/>
                <a:cs typeface="Arial" panose="020B0604020202020204" pitchFamily="34" charset="0"/>
              </a:rPr>
              <a:t> </a:t>
            </a:r>
          </a:p>
        </p:txBody>
      </p:sp>
      <p:sp>
        <p:nvSpPr>
          <p:cNvPr id="5" name="ZoneTexte 4"/>
          <p:cNvSpPr txBox="1"/>
          <p:nvPr/>
        </p:nvSpPr>
        <p:spPr>
          <a:xfrm>
            <a:off x="5284199" y="1103868"/>
            <a:ext cx="3302000" cy="677108"/>
          </a:xfrm>
          <a:prstGeom prst="rect">
            <a:avLst/>
          </a:prstGeom>
          <a:noFill/>
        </p:spPr>
        <p:txBody>
          <a:bodyPr wrap="square" rtlCol="0">
            <a:spAutoFit/>
          </a:bodyPr>
          <a:lstStyle/>
          <a:p>
            <a:pPr algn="r"/>
            <a:r>
              <a:rPr lang="fr-FR" sz="3800" dirty="0">
                <a:solidFill>
                  <a:srgbClr val="868788"/>
                </a:solidFill>
                <a:latin typeface="Arial"/>
                <a:cs typeface="Arial"/>
              </a:rPr>
              <a:t>Sommaire</a:t>
            </a:r>
          </a:p>
        </p:txBody>
      </p:sp>
    </p:spTree>
    <p:extLst>
      <p:ext uri="{BB962C8B-B14F-4D97-AF65-F5344CB8AC3E}">
        <p14:creationId xmlns:p14="http://schemas.microsoft.com/office/powerpoint/2010/main" val="982167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512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nvPr>
        </p:nvSpPr>
        <p:spPr/>
        <p:txBody>
          <a:bodyPr/>
          <a:lstStyle/>
          <a:p>
            <a:r>
              <a:rPr lang="fr-FR" sz="3200" dirty="0" smtClean="0">
                <a:latin typeface="Arial" panose="020B0604020202020204" pitchFamily="34" charset="0"/>
                <a:cs typeface="Arial" panose="020B0604020202020204" pitchFamily="34" charset="0"/>
              </a:rPr>
              <a:t>Trajectoire nette des projets </a:t>
            </a:r>
            <a:endParaRPr lang="fr-FR" sz="3200" dirty="0">
              <a:latin typeface="Arial" panose="020B0604020202020204" pitchFamily="34" charset="0"/>
              <a:cs typeface="Arial" panose="020B0604020202020204" pitchFamily="34" charset="0"/>
            </a:endParaRPr>
          </a:p>
        </p:txBody>
      </p:sp>
      <p:sp>
        <p:nvSpPr>
          <p:cNvPr id="6" name="Text Placeholder 3"/>
          <p:cNvSpPr txBox="1">
            <a:spLocks/>
          </p:cNvSpPr>
          <p:nvPr/>
        </p:nvSpPr>
        <p:spPr>
          <a:xfrm>
            <a:off x="639472" y="1703346"/>
            <a:ext cx="7946728" cy="789524"/>
          </a:xfrm>
          <a:prstGeom prst="rect">
            <a:avLst/>
          </a:prstGeom>
        </p:spPr>
        <p:txBody>
          <a:bodyPr lIns="72000" tIns="108000" rIns="72000" bIns="0" anchor="t"/>
          <a:lstStyle/>
          <a:p>
            <a:pPr lvl="0">
              <a:buClr>
                <a:srgbClr val="C00000"/>
              </a:buClr>
            </a:pPr>
            <a:r>
              <a:rPr lang="fr-FR" dirty="0" smtClean="0">
                <a:latin typeface="Arial" panose="020B0604020202020204" pitchFamily="34" charset="0"/>
                <a:cs typeface="Arial" panose="020B0604020202020204" pitchFamily="34" charset="0"/>
              </a:rPr>
              <a:t>La définition de la trajectoire nette </a:t>
            </a:r>
            <a:r>
              <a:rPr lang="fr-FR" dirty="0">
                <a:latin typeface="Arial" panose="020B0604020202020204" pitchFamily="34" charset="0"/>
                <a:cs typeface="Arial" panose="020B0604020202020204" pitchFamily="34" charset="0"/>
              </a:rPr>
              <a:t>des projets en portefeuille a </a:t>
            </a:r>
            <a:r>
              <a:rPr lang="fr-FR" dirty="0" smtClean="0">
                <a:latin typeface="Arial" panose="020B0604020202020204" pitchFamily="34" charset="0"/>
                <a:cs typeface="Arial" panose="020B0604020202020204" pitchFamily="34" charset="0"/>
              </a:rPr>
              <a:t>pour objectif de garantir le réalisme du portefeuille de projet au travers des actions suivantes : </a:t>
            </a:r>
            <a:endParaRPr lang="fr-FR" dirty="0" smtClean="0">
              <a:solidFill>
                <a:prstClr val="black"/>
              </a:solidFill>
              <a:latin typeface="Arial" panose="020B0604020202020204" pitchFamily="34" charset="0"/>
              <a:cs typeface="Arial" panose="020B0604020202020204" pitchFamily="34" charset="0"/>
              <a:sym typeface="Wingdings" pitchFamily="2" charset="2"/>
            </a:endParaRPr>
          </a:p>
        </p:txBody>
      </p:sp>
      <p:sp>
        <p:nvSpPr>
          <p:cNvPr id="5" name="Rectangle 4"/>
          <p:cNvSpPr/>
          <p:nvPr/>
        </p:nvSpPr>
        <p:spPr>
          <a:xfrm>
            <a:off x="849637" y="3621060"/>
            <a:ext cx="7736562" cy="720000"/>
          </a:xfrm>
          <a:prstGeom prst="rect">
            <a:avLst/>
          </a:prstGeom>
          <a:solidFill>
            <a:schemeClr val="bg1">
              <a:lumMod val="95000"/>
            </a:schemeClr>
          </a:solidFill>
          <a:ln w="1905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600" b="1" dirty="0" smtClean="0">
                <a:latin typeface="Arial" panose="020B0604020202020204" pitchFamily="34" charset="0"/>
                <a:cs typeface="Arial" panose="020B0604020202020204" pitchFamily="34" charset="0"/>
              </a:rPr>
              <a:t>Prendre en compte les </a:t>
            </a:r>
            <a:r>
              <a:rPr lang="fr-FR" sz="1600" b="1" dirty="0" err="1" smtClean="0">
                <a:latin typeface="Arial" panose="020B0604020202020204" pitchFamily="34" charset="0"/>
                <a:cs typeface="Arial" panose="020B0604020202020204" pitchFamily="34" charset="0"/>
              </a:rPr>
              <a:t>inter-dépendances</a:t>
            </a:r>
            <a:r>
              <a:rPr lang="fr-FR" sz="1600" b="1" dirty="0" smtClean="0">
                <a:latin typeface="Arial" panose="020B0604020202020204" pitchFamily="34" charset="0"/>
                <a:cs typeface="Arial" panose="020B0604020202020204" pitchFamily="34" charset="0"/>
              </a:rPr>
              <a:t> entre les projets</a:t>
            </a:r>
            <a:endParaRPr lang="fr-FR" sz="1600" b="1" dirty="0">
              <a:latin typeface="Arial" panose="020B0604020202020204" pitchFamily="34" charset="0"/>
              <a:cs typeface="Arial" panose="020B0604020202020204" pitchFamily="34" charset="0"/>
            </a:endParaRPr>
          </a:p>
        </p:txBody>
      </p:sp>
      <p:sp>
        <p:nvSpPr>
          <p:cNvPr id="8" name="Rectangle 7"/>
          <p:cNvSpPr/>
          <p:nvPr/>
        </p:nvSpPr>
        <p:spPr>
          <a:xfrm>
            <a:off x="849637" y="2708900"/>
            <a:ext cx="7736562" cy="720000"/>
          </a:xfrm>
          <a:prstGeom prst="rect">
            <a:avLst/>
          </a:prstGeom>
          <a:solidFill>
            <a:schemeClr val="bg1">
              <a:lumMod val="95000"/>
            </a:schemeClr>
          </a:solidFill>
          <a:ln w="1905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600" b="1" dirty="0" smtClean="0">
                <a:latin typeface="Arial" panose="020B0604020202020204" pitchFamily="34" charset="0"/>
                <a:cs typeface="Arial" panose="020B0604020202020204" pitchFamily="34" charset="0"/>
              </a:rPr>
              <a:t>Mettre en qualité le portefeuille de projets </a:t>
            </a:r>
          </a:p>
          <a:p>
            <a:pPr algn="ctr"/>
            <a:r>
              <a:rPr lang="fr-FR" sz="1600" b="1" dirty="0" smtClean="0">
                <a:latin typeface="Arial" panose="020B0604020202020204" pitchFamily="34" charset="0"/>
                <a:cs typeface="Arial" panose="020B0604020202020204" pitchFamily="34" charset="0"/>
              </a:rPr>
              <a:t>(doublons, ajouts de projets d’instanciation de socles…)</a:t>
            </a:r>
            <a:endParaRPr lang="fr-FR" sz="1600" b="1" dirty="0">
              <a:latin typeface="Arial" panose="020B0604020202020204" pitchFamily="34" charset="0"/>
              <a:cs typeface="Arial" panose="020B0604020202020204" pitchFamily="34" charset="0"/>
            </a:endParaRPr>
          </a:p>
        </p:txBody>
      </p:sp>
      <p:sp>
        <p:nvSpPr>
          <p:cNvPr id="9" name="Rectangle 8"/>
          <p:cNvSpPr/>
          <p:nvPr/>
        </p:nvSpPr>
        <p:spPr>
          <a:xfrm>
            <a:off x="849637" y="5445380"/>
            <a:ext cx="7736562" cy="720000"/>
          </a:xfrm>
          <a:prstGeom prst="rect">
            <a:avLst/>
          </a:prstGeom>
          <a:solidFill>
            <a:schemeClr val="bg1">
              <a:lumMod val="95000"/>
            </a:schemeClr>
          </a:solidFill>
          <a:ln w="1905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600" b="1" dirty="0" smtClean="0">
                <a:latin typeface="Calibri" pitchFamily="34" charset="0"/>
              </a:rPr>
              <a:t>                </a:t>
            </a:r>
            <a:r>
              <a:rPr lang="fr-FR" sz="1600" b="1" dirty="0" smtClean="0">
                <a:latin typeface="Arial" panose="020B0604020202020204" pitchFamily="34" charset="0"/>
                <a:cs typeface="Arial" panose="020B0604020202020204" pitchFamily="34" charset="0"/>
              </a:rPr>
              <a:t>Mettre </a:t>
            </a:r>
            <a:r>
              <a:rPr lang="fr-FR" sz="1600" b="1" dirty="0" smtClean="0">
                <a:latin typeface="Arial" panose="020B0604020202020204" pitchFamily="34" charset="0"/>
                <a:cs typeface="Arial" panose="020B0604020202020204" pitchFamily="34" charset="0"/>
              </a:rPr>
              <a:t>en cohérence le portefeuille de projets avec la capacité à faire et à financer</a:t>
            </a:r>
            <a:endParaRPr lang="fr-FR" sz="1600" b="1" dirty="0">
              <a:latin typeface="Arial" panose="020B0604020202020204" pitchFamily="34" charset="0"/>
              <a:cs typeface="Arial" panose="020B0604020202020204" pitchFamily="34" charset="0"/>
            </a:endParaRPr>
          </a:p>
        </p:txBody>
      </p:sp>
      <p:sp>
        <p:nvSpPr>
          <p:cNvPr id="10" name="Rectangle 9"/>
          <p:cNvSpPr/>
          <p:nvPr/>
        </p:nvSpPr>
        <p:spPr>
          <a:xfrm>
            <a:off x="849636" y="4533220"/>
            <a:ext cx="7736563" cy="720000"/>
          </a:xfrm>
          <a:prstGeom prst="rect">
            <a:avLst/>
          </a:prstGeom>
          <a:solidFill>
            <a:schemeClr val="bg1">
              <a:lumMod val="95000"/>
            </a:schemeClr>
          </a:solidFill>
          <a:ln w="1905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sz="1600" b="1" dirty="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     P</a:t>
            </a:r>
            <a:r>
              <a:rPr lang="fr-FR" sz="1600" b="1" dirty="0" smtClean="0">
                <a:latin typeface="Arial" panose="020B0604020202020204" pitchFamily="34" charset="0"/>
                <a:cs typeface="Arial" panose="020B0604020202020204" pitchFamily="34" charset="0"/>
              </a:rPr>
              <a:t>rendre </a:t>
            </a:r>
            <a:r>
              <a:rPr lang="fr-FR" sz="1600" b="1" dirty="0" smtClean="0">
                <a:latin typeface="Arial" panose="020B0604020202020204" pitchFamily="34" charset="0"/>
                <a:cs typeface="Arial" panose="020B0604020202020204" pitchFamily="34" charset="0"/>
              </a:rPr>
              <a:t>en compte les priorités transverses et particulières aux métiers</a:t>
            </a:r>
            <a:endParaRPr lang="fr-FR" sz="1600" b="1" dirty="0">
              <a:latin typeface="Arial" panose="020B0604020202020204" pitchFamily="34" charset="0"/>
              <a:cs typeface="Arial" panose="020B0604020202020204" pitchFamily="34" charset="0"/>
            </a:endParaRPr>
          </a:p>
        </p:txBody>
      </p:sp>
      <p:sp>
        <p:nvSpPr>
          <p:cNvPr id="11" name="Oval 10"/>
          <p:cNvSpPr/>
          <p:nvPr/>
        </p:nvSpPr>
        <p:spPr>
          <a:xfrm>
            <a:off x="607199" y="2683500"/>
            <a:ext cx="664615" cy="756000"/>
          </a:xfrm>
          <a:prstGeom prst="ellipse">
            <a:avLst/>
          </a:prstGeom>
          <a:solidFill>
            <a:srgbClr val="C00000"/>
          </a:solidFill>
          <a:ln w="381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b="1" dirty="0" smtClean="0">
                <a:solidFill>
                  <a:schemeClr val="bg1"/>
                </a:solidFill>
              </a:rPr>
              <a:t>1</a:t>
            </a:r>
            <a:endParaRPr lang="fr-FR" b="1" dirty="0">
              <a:solidFill>
                <a:schemeClr val="bg1"/>
              </a:solidFill>
            </a:endParaRPr>
          </a:p>
        </p:txBody>
      </p:sp>
      <p:sp>
        <p:nvSpPr>
          <p:cNvPr id="12" name="Oval 11"/>
          <p:cNvSpPr/>
          <p:nvPr/>
        </p:nvSpPr>
        <p:spPr>
          <a:xfrm>
            <a:off x="607199" y="3595660"/>
            <a:ext cx="664615" cy="756000"/>
          </a:xfrm>
          <a:prstGeom prst="ellipse">
            <a:avLst/>
          </a:prstGeom>
          <a:solidFill>
            <a:srgbClr val="C00000"/>
          </a:solidFill>
          <a:ln w="381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b="1" dirty="0" smtClean="0">
                <a:solidFill>
                  <a:schemeClr val="bg1"/>
                </a:solidFill>
              </a:rPr>
              <a:t>2</a:t>
            </a:r>
            <a:endParaRPr lang="fr-FR" b="1" dirty="0">
              <a:solidFill>
                <a:schemeClr val="bg1"/>
              </a:solidFill>
            </a:endParaRPr>
          </a:p>
        </p:txBody>
      </p:sp>
      <p:sp>
        <p:nvSpPr>
          <p:cNvPr id="13" name="Oval 12"/>
          <p:cNvSpPr/>
          <p:nvPr/>
        </p:nvSpPr>
        <p:spPr>
          <a:xfrm>
            <a:off x="607199" y="4520520"/>
            <a:ext cx="664615" cy="756000"/>
          </a:xfrm>
          <a:prstGeom prst="ellipse">
            <a:avLst/>
          </a:prstGeom>
          <a:solidFill>
            <a:srgbClr val="C00000"/>
          </a:solidFill>
          <a:ln w="381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b="1" dirty="0" smtClean="0">
                <a:solidFill>
                  <a:schemeClr val="bg1"/>
                </a:solidFill>
              </a:rPr>
              <a:t>3</a:t>
            </a:r>
            <a:endParaRPr lang="fr-FR" b="1" dirty="0">
              <a:solidFill>
                <a:schemeClr val="bg1"/>
              </a:solidFill>
            </a:endParaRPr>
          </a:p>
        </p:txBody>
      </p:sp>
      <p:sp>
        <p:nvSpPr>
          <p:cNvPr id="14" name="Oval 13"/>
          <p:cNvSpPr/>
          <p:nvPr/>
        </p:nvSpPr>
        <p:spPr>
          <a:xfrm>
            <a:off x="607199" y="5432680"/>
            <a:ext cx="664615" cy="756000"/>
          </a:xfrm>
          <a:prstGeom prst="ellipse">
            <a:avLst/>
          </a:prstGeom>
          <a:solidFill>
            <a:srgbClr val="C00000"/>
          </a:solidFill>
          <a:ln w="38100">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fr-FR" b="1" dirty="0" smtClean="0">
                <a:solidFill>
                  <a:schemeClr val="bg1"/>
                </a:solidFill>
              </a:rPr>
              <a:t>4</a:t>
            </a:r>
            <a:endParaRPr lang="fr-FR" b="1" dirty="0">
              <a:solidFill>
                <a:schemeClr val="bg1"/>
              </a:solidFill>
            </a:endParaRPr>
          </a:p>
        </p:txBody>
      </p:sp>
    </p:spTree>
    <p:extLst>
      <p:ext uri="{BB962C8B-B14F-4D97-AF65-F5344CB8AC3E}">
        <p14:creationId xmlns:p14="http://schemas.microsoft.com/office/powerpoint/2010/main" val="1415013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6149"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nvPr>
        </p:nvSpPr>
        <p:spPr>
          <a:xfrm>
            <a:off x="2671633" y="386981"/>
            <a:ext cx="5157435" cy="985582"/>
          </a:xfrm>
        </p:spPr>
        <p:txBody>
          <a:bodyPr/>
          <a:lstStyle/>
          <a:p>
            <a:r>
              <a:rPr lang="fr-FR" sz="2000" dirty="0" smtClean="0"/>
              <a:t>Rappel des principes généraux de gestion du portefeuille de projets</a:t>
            </a:r>
          </a:p>
        </p:txBody>
      </p:sp>
      <p:sp>
        <p:nvSpPr>
          <p:cNvPr id="25" name="Rectangle 24"/>
          <p:cNvSpPr/>
          <p:nvPr>
            <p:custDataLst>
              <p:tags r:id="rId3"/>
            </p:custDataLst>
          </p:nvPr>
        </p:nvSpPr>
        <p:spPr>
          <a:xfrm>
            <a:off x="2671634" y="1585768"/>
            <a:ext cx="5023852" cy="936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175">
              <a:spcAft>
                <a:spcPts val="600"/>
              </a:spcAft>
              <a:buClr>
                <a:srgbClr val="36667E"/>
              </a:buClr>
              <a:buSzPct val="80000"/>
            </a:pPr>
            <a:r>
              <a:rPr lang="fr-FR" sz="1200" b="1" i="1" dirty="0" smtClean="0">
                <a:solidFill>
                  <a:schemeClr val="tx1"/>
                </a:solidFill>
                <a:latin typeface="Calibri" pitchFamily="34" charset="0"/>
                <a:cs typeface="Calibri" pitchFamily="34" charset="0"/>
              </a:rPr>
              <a:t>Lissage des grands projets (&gt;10M€</a:t>
            </a:r>
            <a:r>
              <a:rPr lang="fr-FR" sz="1200" b="1" i="1" dirty="0" smtClean="0">
                <a:solidFill>
                  <a:schemeClr val="tx1"/>
                </a:solidFill>
                <a:latin typeface="Calibri" pitchFamily="34" charset="0"/>
                <a:cs typeface="Calibri" pitchFamily="34" charset="0"/>
              </a:rPr>
              <a:t>)</a:t>
            </a:r>
            <a:endParaRPr lang="fr-FR" sz="1200" b="1" i="1" dirty="0" smtClean="0">
              <a:solidFill>
                <a:schemeClr val="tx1"/>
              </a:solidFill>
              <a:latin typeface="Calibri" pitchFamily="34" charset="0"/>
              <a:cs typeface="Calibri" pitchFamily="34" charset="0"/>
            </a:endParaRPr>
          </a:p>
        </p:txBody>
      </p:sp>
      <p:sp>
        <p:nvSpPr>
          <p:cNvPr id="40" name="Rectangle 39"/>
          <p:cNvSpPr/>
          <p:nvPr>
            <p:custDataLst>
              <p:tags r:id="rId4"/>
            </p:custDataLst>
          </p:nvPr>
        </p:nvSpPr>
        <p:spPr>
          <a:xfrm>
            <a:off x="2671633" y="2593908"/>
            <a:ext cx="5023852" cy="1008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175">
              <a:spcAft>
                <a:spcPts val="600"/>
              </a:spcAft>
              <a:buClr>
                <a:srgbClr val="36667E"/>
              </a:buClr>
              <a:buSzPct val="80000"/>
            </a:pPr>
            <a:r>
              <a:rPr lang="fr-FR" sz="1200" b="1" i="1" dirty="0" smtClean="0">
                <a:solidFill>
                  <a:schemeClr val="tx1"/>
                </a:solidFill>
                <a:latin typeface="Calibri" pitchFamily="34" charset="0"/>
                <a:cs typeface="Calibri" pitchFamily="34" charset="0"/>
              </a:rPr>
              <a:t>Montée en charge progressive des grands </a:t>
            </a:r>
            <a:r>
              <a:rPr lang="fr-FR" sz="1200" b="1" i="1" dirty="0" smtClean="0">
                <a:solidFill>
                  <a:schemeClr val="tx1"/>
                </a:solidFill>
                <a:latin typeface="Calibri" pitchFamily="34" charset="0"/>
                <a:cs typeface="Calibri" pitchFamily="34" charset="0"/>
              </a:rPr>
              <a:t>projets</a:t>
            </a:r>
            <a:endParaRPr lang="fr-FR" sz="1200" b="1" i="1" dirty="0" smtClean="0">
              <a:solidFill>
                <a:schemeClr val="tx1"/>
              </a:solidFill>
              <a:latin typeface="Calibri" pitchFamily="34" charset="0"/>
              <a:cs typeface="Calibri" pitchFamily="34" charset="0"/>
            </a:endParaRPr>
          </a:p>
        </p:txBody>
      </p:sp>
      <p:sp>
        <p:nvSpPr>
          <p:cNvPr id="42" name="Rectangle 41"/>
          <p:cNvSpPr/>
          <p:nvPr>
            <p:custDataLst>
              <p:tags r:id="rId5"/>
            </p:custDataLst>
          </p:nvPr>
        </p:nvSpPr>
        <p:spPr>
          <a:xfrm>
            <a:off x="2671633" y="3674058"/>
            <a:ext cx="5023852" cy="720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175">
              <a:spcAft>
                <a:spcPts val="600"/>
              </a:spcAft>
              <a:buClr>
                <a:srgbClr val="36667E"/>
              </a:buClr>
              <a:buSzPct val="80000"/>
            </a:pPr>
            <a:r>
              <a:rPr lang="fr-FR" sz="1200" b="1" i="1" dirty="0" smtClean="0">
                <a:solidFill>
                  <a:schemeClr val="tx1"/>
                </a:solidFill>
                <a:latin typeface="Calibri" pitchFamily="34" charset="0"/>
                <a:cs typeface="Calibri" pitchFamily="34" charset="0"/>
              </a:rPr>
              <a:t>Marge croissante de tolérance par rapport au </a:t>
            </a:r>
            <a:r>
              <a:rPr lang="fr-FR" sz="1200" b="1" i="1" dirty="0" err="1" smtClean="0">
                <a:solidFill>
                  <a:schemeClr val="tx1"/>
                </a:solidFill>
                <a:latin typeface="Calibri" pitchFamily="34" charset="0"/>
                <a:cs typeface="Calibri" pitchFamily="34" charset="0"/>
              </a:rPr>
              <a:t>capage</a:t>
            </a:r>
            <a:r>
              <a:rPr lang="fr-FR" sz="1200" b="1" i="1" dirty="0" smtClean="0">
                <a:solidFill>
                  <a:schemeClr val="tx1"/>
                </a:solidFill>
                <a:latin typeface="Calibri" pitchFamily="34" charset="0"/>
                <a:cs typeface="Calibri" pitchFamily="34" charset="0"/>
              </a:rPr>
              <a:t> </a:t>
            </a:r>
            <a:r>
              <a:rPr lang="fr-FR" sz="1200" b="1" i="1" dirty="0" smtClean="0">
                <a:solidFill>
                  <a:schemeClr val="tx1"/>
                </a:solidFill>
                <a:latin typeface="Calibri" pitchFamily="34" charset="0"/>
                <a:cs typeface="Calibri" pitchFamily="34" charset="0"/>
              </a:rPr>
              <a:t>budgétaire</a:t>
            </a:r>
            <a:endParaRPr lang="fr-FR" sz="1200" b="1" i="1" dirty="0" smtClean="0">
              <a:solidFill>
                <a:schemeClr val="tx1"/>
              </a:solidFill>
              <a:latin typeface="Calibri" pitchFamily="34" charset="0"/>
              <a:cs typeface="Calibri" pitchFamily="34" charset="0"/>
            </a:endParaRPr>
          </a:p>
        </p:txBody>
      </p:sp>
      <p:sp>
        <p:nvSpPr>
          <p:cNvPr id="26" name="Pentagon 25"/>
          <p:cNvSpPr/>
          <p:nvPr/>
        </p:nvSpPr>
        <p:spPr>
          <a:xfrm>
            <a:off x="2671634" y="1585768"/>
            <a:ext cx="332308" cy="936000"/>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1" algn="ctr"/>
            <a:r>
              <a:rPr lang="en-US" sz="2400" b="1" i="1" dirty="0" smtClean="0">
                <a:latin typeface="Calibri" pitchFamily="34" charset="0"/>
                <a:cs typeface="Calibri" pitchFamily="34" charset="0"/>
              </a:rPr>
              <a:t>1</a:t>
            </a:r>
            <a:endParaRPr lang="en-US" sz="2400" b="1" i="1" dirty="0">
              <a:latin typeface="Calibri" pitchFamily="34" charset="0"/>
              <a:cs typeface="Calibri" pitchFamily="34" charset="0"/>
            </a:endParaRPr>
          </a:p>
        </p:txBody>
      </p:sp>
      <p:sp>
        <p:nvSpPr>
          <p:cNvPr id="39" name="Pentagon 38"/>
          <p:cNvSpPr/>
          <p:nvPr/>
        </p:nvSpPr>
        <p:spPr>
          <a:xfrm>
            <a:off x="2671633" y="2593908"/>
            <a:ext cx="332308" cy="1008000"/>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1" algn="ctr"/>
            <a:r>
              <a:rPr lang="en-US" sz="2400" b="1" i="1" dirty="0" smtClean="0">
                <a:latin typeface="Calibri" pitchFamily="34" charset="0"/>
                <a:cs typeface="Calibri" pitchFamily="34" charset="0"/>
              </a:rPr>
              <a:t>2</a:t>
            </a:r>
            <a:endParaRPr lang="en-US" sz="2400" b="1" i="1" dirty="0">
              <a:latin typeface="Calibri" pitchFamily="34" charset="0"/>
              <a:cs typeface="Calibri" pitchFamily="34" charset="0"/>
            </a:endParaRPr>
          </a:p>
        </p:txBody>
      </p:sp>
      <p:sp>
        <p:nvSpPr>
          <p:cNvPr id="41" name="Pentagon 40"/>
          <p:cNvSpPr/>
          <p:nvPr/>
        </p:nvSpPr>
        <p:spPr>
          <a:xfrm>
            <a:off x="2671633" y="3674058"/>
            <a:ext cx="332308" cy="720000"/>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1" algn="ctr"/>
            <a:r>
              <a:rPr lang="en-US" sz="2400" b="1" i="1" dirty="0" smtClean="0">
                <a:latin typeface="Calibri" pitchFamily="34" charset="0"/>
                <a:cs typeface="Calibri" pitchFamily="34" charset="0"/>
              </a:rPr>
              <a:t>3</a:t>
            </a:r>
            <a:endParaRPr lang="en-US" sz="2400" b="1" i="1" dirty="0">
              <a:latin typeface="Calibri" pitchFamily="34" charset="0"/>
              <a:cs typeface="Calibri" pitchFamily="34" charset="0"/>
            </a:endParaRPr>
          </a:p>
        </p:txBody>
      </p:sp>
      <p:sp>
        <p:nvSpPr>
          <p:cNvPr id="45" name="Rectangle 44"/>
          <p:cNvSpPr/>
          <p:nvPr>
            <p:custDataLst>
              <p:tags r:id="rId6"/>
            </p:custDataLst>
          </p:nvPr>
        </p:nvSpPr>
        <p:spPr>
          <a:xfrm>
            <a:off x="2671634" y="4466168"/>
            <a:ext cx="5024492" cy="1152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175">
              <a:spcAft>
                <a:spcPts val="600"/>
              </a:spcAft>
              <a:buClr>
                <a:srgbClr val="36667E"/>
              </a:buClr>
              <a:buSzPct val="80000"/>
            </a:pPr>
            <a:r>
              <a:rPr lang="fr-FR" sz="1200" b="1" i="1" dirty="0" smtClean="0">
                <a:solidFill>
                  <a:schemeClr val="tx1"/>
                </a:solidFill>
                <a:latin typeface="Calibri" pitchFamily="34" charset="0"/>
                <a:cs typeface="Calibri" pitchFamily="34" charset="0"/>
              </a:rPr>
              <a:t>Imputation budgétaire des adhérences </a:t>
            </a:r>
            <a:r>
              <a:rPr lang="fr-FR" sz="1200" b="1" i="1" dirty="0" smtClean="0">
                <a:solidFill>
                  <a:schemeClr val="tx1"/>
                </a:solidFill>
                <a:latin typeface="Calibri" pitchFamily="34" charset="0"/>
                <a:cs typeface="Calibri" pitchFamily="34" charset="0"/>
              </a:rPr>
              <a:t>projets</a:t>
            </a:r>
            <a:endParaRPr lang="fr-FR" sz="1200" b="1" i="1" dirty="0" smtClean="0">
              <a:solidFill>
                <a:schemeClr val="tx1"/>
              </a:solidFill>
              <a:latin typeface="Calibri" pitchFamily="34" charset="0"/>
              <a:cs typeface="Calibri" pitchFamily="34" charset="0"/>
            </a:endParaRPr>
          </a:p>
        </p:txBody>
      </p:sp>
      <p:sp>
        <p:nvSpPr>
          <p:cNvPr id="48" name="Pentagon 47"/>
          <p:cNvSpPr/>
          <p:nvPr/>
        </p:nvSpPr>
        <p:spPr>
          <a:xfrm>
            <a:off x="2671635" y="4466169"/>
            <a:ext cx="332308" cy="1152000"/>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1" algn="ctr"/>
            <a:r>
              <a:rPr lang="en-US" sz="2400" b="1" i="1" dirty="0" smtClean="0">
                <a:latin typeface="Calibri" pitchFamily="34" charset="0"/>
                <a:cs typeface="Calibri" pitchFamily="34" charset="0"/>
              </a:rPr>
              <a:t>4</a:t>
            </a:r>
            <a:endParaRPr lang="en-US" sz="2400" b="1" i="1" dirty="0">
              <a:latin typeface="Calibri" pitchFamily="34" charset="0"/>
              <a:cs typeface="Calibri" pitchFamily="34" charset="0"/>
            </a:endParaRPr>
          </a:p>
        </p:txBody>
      </p:sp>
      <p:sp>
        <p:nvSpPr>
          <p:cNvPr id="52" name="TextBox 51"/>
          <p:cNvSpPr txBox="1"/>
          <p:nvPr/>
        </p:nvSpPr>
        <p:spPr>
          <a:xfrm>
            <a:off x="335284" y="2801244"/>
            <a:ext cx="2108186" cy="830997"/>
          </a:xfrm>
          <a:prstGeom prst="rect">
            <a:avLst/>
          </a:prstGeom>
          <a:noFill/>
        </p:spPr>
        <p:txBody>
          <a:bodyPr wrap="square" rtlCol="0">
            <a:spAutoFit/>
          </a:bodyPr>
          <a:lstStyle/>
          <a:p>
            <a:pPr algn="r"/>
            <a:r>
              <a:rPr lang="fr-FR" sz="1600" b="1" dirty="0" smtClean="0">
                <a:solidFill>
                  <a:schemeClr val="accent5"/>
                </a:solidFill>
                <a:latin typeface="Calibri" pitchFamily="34" charset="0"/>
              </a:rPr>
              <a:t>REGLES DE LISSAGE BUDGETAIRE DU PORTEFEUILLE</a:t>
            </a:r>
          </a:p>
        </p:txBody>
      </p:sp>
      <p:cxnSp>
        <p:nvCxnSpPr>
          <p:cNvPr id="54" name="Straight Arrow Connector 53"/>
          <p:cNvCxnSpPr/>
          <p:nvPr/>
        </p:nvCxnSpPr>
        <p:spPr>
          <a:xfrm rot="5400000" flipH="1" flipV="1">
            <a:off x="1054167" y="3003290"/>
            <a:ext cx="2780070" cy="1466"/>
          </a:xfrm>
          <a:prstGeom prst="straightConnector1">
            <a:avLst/>
          </a:prstGeom>
          <a:ln w="12700">
            <a:solidFill>
              <a:schemeClr val="accent5"/>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35284" y="4655578"/>
            <a:ext cx="2110386" cy="1077218"/>
          </a:xfrm>
          <a:prstGeom prst="rect">
            <a:avLst/>
          </a:prstGeom>
          <a:noFill/>
        </p:spPr>
        <p:txBody>
          <a:bodyPr wrap="square" rtlCol="0">
            <a:spAutoFit/>
          </a:bodyPr>
          <a:lstStyle/>
          <a:p>
            <a:pPr algn="r"/>
            <a:r>
              <a:rPr lang="fr-FR" sz="1600" b="1" dirty="0" smtClean="0">
                <a:solidFill>
                  <a:schemeClr val="accent5"/>
                </a:solidFill>
                <a:latin typeface="Calibri" pitchFamily="34" charset="0"/>
              </a:rPr>
              <a:t>REGLES D’AFFECTATION BUDGETAIRE AU NIVEAU DES PROJETS</a:t>
            </a:r>
          </a:p>
        </p:txBody>
      </p:sp>
      <p:cxnSp>
        <p:nvCxnSpPr>
          <p:cNvPr id="56" name="Straight Arrow Connector 55"/>
          <p:cNvCxnSpPr/>
          <p:nvPr/>
        </p:nvCxnSpPr>
        <p:spPr>
          <a:xfrm rot="5400000" flipH="1" flipV="1">
            <a:off x="1928463" y="5053188"/>
            <a:ext cx="1032217" cy="2199"/>
          </a:xfrm>
          <a:prstGeom prst="straightConnector1">
            <a:avLst/>
          </a:prstGeom>
          <a:ln w="12700">
            <a:solidFill>
              <a:schemeClr val="accent5"/>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618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LINEFORECOLOR" val="7891022"/>
  <p:tag name="LINEFORESCHEMECOLOR" val="5"/>
</p:tagLst>
</file>

<file path=ppt/tags/tag11.xml><?xml version="1.0" encoding="utf-8"?>
<p:tagLst xmlns:a="http://schemas.openxmlformats.org/drawingml/2006/main" xmlns:r="http://schemas.openxmlformats.org/officeDocument/2006/relationships" xmlns:p="http://schemas.openxmlformats.org/presentationml/2006/main">
  <p:tag name="LINEFORECOLOR" val="7891022"/>
  <p:tag name="LINEFORESCHEMECOLOR"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LINEFORECOLOR" val="7891022"/>
  <p:tag name="LINEFORESCHEMECOLOR" val="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uYYiVBSekeQD7yQ7nNU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LINEFORECOLOR" val="7891022"/>
  <p:tag name="LINEFORESCHEMECOLOR" val="5"/>
</p:tagLst>
</file>

<file path=ppt/tags/tag9.xml><?xml version="1.0" encoding="utf-8"?>
<p:tagLst xmlns:a="http://schemas.openxmlformats.org/drawingml/2006/main" xmlns:r="http://schemas.openxmlformats.org/officeDocument/2006/relationships" xmlns:p="http://schemas.openxmlformats.org/presentationml/2006/main">
  <p:tag name="LINEFORECOLOR" val="7891022"/>
  <p:tag name="LINEFORESCHEMECOLOR"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ED4DE54-3A73-4411-94E5-8BFAEE3613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1606</Words>
  <Application>Microsoft Office PowerPoint</Application>
  <PresentationFormat>Affichage à l'écran (4:3)</PresentationFormat>
  <Paragraphs>336</Paragraphs>
  <Slides>19</Slides>
  <Notes>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think-cell Slide</vt:lpstr>
      <vt:lpstr>Choisir les projets pour demain  </vt:lpstr>
      <vt:lpstr>Présentation PowerPoint</vt:lpstr>
      <vt:lpstr>Présentation PowerPoint</vt:lpstr>
      <vt:lpstr>Présentation PowerPoint</vt:lpstr>
      <vt:lpstr>Présentation PowerPoint</vt:lpstr>
      <vt:lpstr>Présentation PowerPoint</vt:lpstr>
      <vt:lpstr>Présentation PowerPoint</vt:lpstr>
      <vt:lpstr>Trajectoire nette des projets </vt:lpstr>
      <vt:lpstr>Rappel des principes généraux de gestion du portefeuille de projets</vt:lpstr>
      <vt:lpstr>Orientations retenues pour réaliser la trajectoire du portefeuille de projets</vt:lpstr>
      <vt:lpstr>Articulation instances de gouvernance </vt:lpstr>
      <vt:lpstr>Instances de gouvernance SI existantes</vt:lpstr>
      <vt:lpstr> Zoom sur les projets en mode SaaS et leur engagement</vt:lpstr>
      <vt:lpstr>La volonté de maîtriser et d’accompagner  une évolution incontournable </vt:lpstr>
      <vt:lpstr>La volonté de maîtriser et d’accompagner  une évolution incontournable</vt:lpstr>
      <vt:lpstr>Un processus d’engagement volontairement  simplifié</vt:lpstr>
      <vt:lpstr>Quels types de services et quels usages ?</vt:lpstr>
      <vt:lpstr>Quels services en mode SaaS à la CDC ?</vt:lpstr>
      <vt:lpstr>Zoom sur les projets en mode SaaS et leur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2014-09-26T13:17:09Z</dcterms:created>
  <dcterms:modified xsi:type="dcterms:W3CDTF">2015-06-12T16:02:20Z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TC101743259990</vt:lpwstr>
  </property>
</Properties>
</file>